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25" r:id="rId2"/>
    <p:sldId id="321" r:id="rId3"/>
    <p:sldId id="366" r:id="rId4"/>
    <p:sldId id="383" r:id="rId5"/>
    <p:sldId id="415" r:id="rId6"/>
    <p:sldId id="382" r:id="rId7"/>
    <p:sldId id="368" r:id="rId8"/>
    <p:sldId id="369" r:id="rId9"/>
    <p:sldId id="370" r:id="rId10"/>
    <p:sldId id="395" r:id="rId11"/>
    <p:sldId id="396" r:id="rId12"/>
    <p:sldId id="404" r:id="rId13"/>
    <p:sldId id="408" r:id="rId14"/>
    <p:sldId id="409" r:id="rId15"/>
    <p:sldId id="410" r:id="rId16"/>
    <p:sldId id="339" r:id="rId17"/>
    <p:sldId id="340" r:id="rId18"/>
    <p:sldId id="376" r:id="rId19"/>
    <p:sldId id="326" r:id="rId20"/>
    <p:sldId id="327" r:id="rId21"/>
    <p:sldId id="259" r:id="rId22"/>
    <p:sldId id="263" r:id="rId23"/>
    <p:sldId id="361" r:id="rId24"/>
    <p:sldId id="360" r:id="rId25"/>
    <p:sldId id="342" r:id="rId26"/>
    <p:sldId id="397" r:id="rId27"/>
    <p:sldId id="352" r:id="rId28"/>
    <p:sldId id="380" r:id="rId29"/>
    <p:sldId id="381" r:id="rId30"/>
    <p:sldId id="378" r:id="rId31"/>
    <p:sldId id="308" r:id="rId32"/>
    <p:sldId id="398" r:id="rId33"/>
    <p:sldId id="411" r:id="rId34"/>
    <p:sldId id="412" r:id="rId35"/>
    <p:sldId id="307" r:id="rId36"/>
    <p:sldId id="413" r:id="rId37"/>
    <p:sldId id="416" r:id="rId38"/>
    <p:sldId id="322" r:id="rId39"/>
    <p:sldId id="335" r:id="rId40"/>
    <p:sldId id="364" r:id="rId41"/>
    <p:sldId id="336" r:id="rId42"/>
    <p:sldId id="365" r:id="rId43"/>
    <p:sldId id="367" r:id="rId44"/>
    <p:sldId id="358" r:id="rId45"/>
    <p:sldId id="351" r:id="rId46"/>
    <p:sldId id="353" r:id="rId47"/>
    <p:sldId id="355" r:id="rId48"/>
    <p:sldId id="394" r:id="rId49"/>
    <p:sldId id="384" r:id="rId50"/>
    <p:sldId id="388" r:id="rId51"/>
    <p:sldId id="389" r:id="rId52"/>
    <p:sldId id="390" r:id="rId53"/>
    <p:sldId id="391" r:id="rId54"/>
    <p:sldId id="338" r:id="rId55"/>
    <p:sldId id="414" r:id="rId56"/>
    <p:sldId id="392" r:id="rId57"/>
    <p:sldId id="343" r:id="rId58"/>
    <p:sldId id="357" r:id="rId59"/>
    <p:sldId id="345" r:id="rId60"/>
    <p:sldId id="313" r:id="rId61"/>
    <p:sldId id="272" r:id="rId62"/>
    <p:sldId id="323" r:id="rId63"/>
    <p:sldId id="417" r:id="rId64"/>
    <p:sldId id="324" r:id="rId6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3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7968F-7833-4443-8AB9-7EAA66601602}" type="datetimeFigureOut">
              <a:rPr lang="it-IT" smtClean="0"/>
              <a:t>14/04/2023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11D80-F228-46E1-9224-4930AE574A7C}" type="slidenum">
              <a:rPr lang="it-IT" smtClean="0"/>
              <a:t>‹N›</a:t>
            </a:fld>
            <a:endParaRPr lang="it-IT"/>
          </a:p>
        </p:txBody>
      </p:sp>
    </p:spTree>
    <p:extLst>
      <p:ext uri="{BB962C8B-B14F-4D97-AF65-F5344CB8AC3E}">
        <p14:creationId xmlns:p14="http://schemas.microsoft.com/office/powerpoint/2010/main" val="2310568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E98213-1AA3-4F99-B499-0561C5A93B5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9BD2CF0-C32F-4C54-9FC6-A5D24E8BFA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294573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83A049-8D46-464F-A817-7B4FD12A354A}"/>
              </a:ext>
            </a:extLst>
          </p:cNvPr>
          <p:cNvSpPr>
            <a:spLocks noGrp="1"/>
          </p:cNvSpPr>
          <p:nvPr>
            <p:ph type="title"/>
          </p:nvPr>
        </p:nvSpPr>
        <p:spPr/>
        <p:txBody>
          <a:bodyPr anchor="t"/>
          <a:lstStyle>
            <a:lvl1pPr algn="ctr">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5F1C6894-FE7A-4EFB-83DC-3A4F8B1A363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1078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BEA22-7E9E-4162-8D3C-7A81B27B404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2A61317-98C6-4408-9CF8-8849AF4CDA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205014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4082A6-F543-433D-B786-00AFB518B9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41DAF6-B1E6-461C-A68D-9A75CD94CC9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EFAED43-23A8-4DE6-9C3E-6C9E6EFE5A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6594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3AC6D9-F603-4CB5-A42E-B2B01A51E02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7040316-9450-4160-9359-0A05196210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5401997-BD23-4AC8-8FDA-88841CB8401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05A9DC4-B960-4295-A3B0-99D6293FD3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38955A3-8322-4F07-B94B-58938816953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9892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712E67-C0FA-4328-AD70-3F102A622424}"/>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3418588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91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E140E65-431F-44D1-A840-DC7F3AA009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3FAF4F6-2A34-4B70-98AB-F32878ABEB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cxnSp>
        <p:nvCxnSpPr>
          <p:cNvPr id="8" name="Connettore diritto 7">
            <a:extLst>
              <a:ext uri="{FF2B5EF4-FFF2-40B4-BE49-F238E27FC236}">
                <a16:creationId xmlns:a16="http://schemas.microsoft.com/office/drawing/2014/main" id="{7612D4BA-680F-473B-B082-E3B9F5DF38FA}"/>
              </a:ext>
            </a:extLst>
          </p:cNvPr>
          <p:cNvCxnSpPr/>
          <p:nvPr userDrawn="1"/>
        </p:nvCxnSpPr>
        <p:spPr>
          <a:xfrm>
            <a:off x="0" y="6253877"/>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D1E2597C-AF16-4070-8D83-672E3707C40D}"/>
              </a:ext>
            </a:extLst>
          </p:cNvPr>
          <p:cNvSpPr txBox="1"/>
          <p:nvPr userDrawn="1"/>
        </p:nvSpPr>
        <p:spPr>
          <a:xfrm>
            <a:off x="3797181" y="6431799"/>
            <a:ext cx="45976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accent1"/>
                </a:solidFill>
              </a:rPr>
              <a:t>Noi Trento - Assemblea 2021</a:t>
            </a:r>
          </a:p>
        </p:txBody>
      </p:sp>
      <p:sp>
        <p:nvSpPr>
          <p:cNvPr id="12" name="CasellaDiTesto 11">
            <a:extLst>
              <a:ext uri="{FF2B5EF4-FFF2-40B4-BE49-F238E27FC236}">
                <a16:creationId xmlns:a16="http://schemas.microsoft.com/office/drawing/2014/main" id="{550B416A-B0DC-4F50-BEFA-5CF83CA014FD}"/>
              </a:ext>
            </a:extLst>
          </p:cNvPr>
          <p:cNvSpPr txBox="1"/>
          <p:nvPr userDrawn="1"/>
        </p:nvSpPr>
        <p:spPr>
          <a:xfrm>
            <a:off x="838200" y="6431799"/>
            <a:ext cx="25373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chemeClr val="accent1"/>
                </a:solidFill>
              </a:rPr>
              <a:t>26/06/2021</a:t>
            </a:r>
          </a:p>
        </p:txBody>
      </p:sp>
      <p:pic>
        <p:nvPicPr>
          <p:cNvPr id="1026" name="Picture 2">
            <a:extLst>
              <a:ext uri="{FF2B5EF4-FFF2-40B4-BE49-F238E27FC236}">
                <a16:creationId xmlns:a16="http://schemas.microsoft.com/office/drawing/2014/main" id="{892B9AB9-FE0F-483B-8F59-72240AC6EF75}"/>
              </a:ext>
            </a:extLst>
          </p:cNvPr>
          <p:cNvPicPr>
            <a:picLocks noChangeAspect="1" noChangeArrowheads="1"/>
          </p:cNvPicPr>
          <p:nvPr userDrawn="1"/>
        </p:nvPicPr>
        <p:blipFill>
          <a:blip r:embed="rId9" cstate="hqprint">
            <a:extLst>
              <a:ext uri="{28A0092B-C50C-407E-A947-70E740481C1C}">
                <a14:useLocalDpi xmlns:a14="http://schemas.microsoft.com/office/drawing/2010/main" val="0"/>
              </a:ext>
            </a:extLst>
          </a:blip>
          <a:srcRect/>
          <a:stretch>
            <a:fillRect/>
          </a:stretch>
        </p:blipFill>
        <p:spPr bwMode="auto">
          <a:xfrm>
            <a:off x="10718676" y="6338869"/>
            <a:ext cx="720000" cy="46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68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L'ambiente%20siamo%20NOI.mp4"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hyperlink" Target="CSET%20_Sosta%20Vietata_%20Borgo%20V.%20for%20nature.mp4"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www.pngall.com/pause-button-png"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www.pngall.com/pause-button-png"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59.jpg"/><Relationship Id="rId1" Type="http://schemas.openxmlformats.org/officeDocument/2006/relationships/slideLayout" Target="../slideLayouts/slideLayout1.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g"/><Relationship Id="rId10" Type="http://schemas.openxmlformats.org/officeDocument/2006/relationships/image" Target="../media/image67.jpeg"/><Relationship Id="rId4" Type="http://schemas.openxmlformats.org/officeDocument/2006/relationships/image" Target="../media/image61.jpg"/><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image" Target="../media/image72.jpg"/><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xml"/><Relationship Id="rId4" Type="http://schemas.openxmlformats.org/officeDocument/2006/relationships/hyperlink" Target="https://forms.gle/JD6CZbzmUVUX2BP79"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10%20Rendiconto%20ministero%202022.pdf"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noitrento.it/area-riservata/" TargetMode="External"/><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https://noihub.it/" TargetMode="Externa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Users\Stefania.Vichi\Desktop\bg_1.png">
            <a:extLst>
              <a:ext uri="{FF2B5EF4-FFF2-40B4-BE49-F238E27FC236}">
                <a16:creationId xmlns:a16="http://schemas.microsoft.com/office/drawing/2014/main" id="{9E10D91A-4E51-4C3B-A5F7-9BA0C0CC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25" r="9575" b="-1"/>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 name="Group 10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11" name="Freeform: Shape 1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799913" y="4253428"/>
            <a:ext cx="10592174" cy="1484158"/>
          </a:xfrm>
        </p:spPr>
        <p:txBody>
          <a:bodyPr anchor="t">
            <a:normAutofit fontScale="90000"/>
          </a:bodyPr>
          <a:lstStyle/>
          <a:p>
            <a:pPr>
              <a:lnSpc>
                <a:spcPct val="100000"/>
              </a:lnSpc>
            </a:pPr>
            <a:r>
              <a:rPr lang="it-IT" sz="5400" dirty="0">
                <a:solidFill>
                  <a:schemeClr val="tx2"/>
                </a:solidFill>
              </a:rPr>
              <a:t>Assemblea </a:t>
            </a:r>
            <a:br>
              <a:rPr lang="it-IT" sz="5400" dirty="0">
                <a:solidFill>
                  <a:schemeClr val="tx2"/>
                </a:solidFill>
              </a:rPr>
            </a:br>
            <a:r>
              <a:rPr lang="it-IT" sz="5400" dirty="0">
                <a:solidFill>
                  <a:schemeClr val="tx2"/>
                </a:solidFill>
              </a:rPr>
              <a:t>Noi Trento APS</a:t>
            </a:r>
          </a:p>
        </p:txBody>
      </p:sp>
      <p:sp>
        <p:nvSpPr>
          <p:cNvPr id="10" name="Sottotitolo 2">
            <a:extLst>
              <a:ext uri="{FF2B5EF4-FFF2-40B4-BE49-F238E27FC236}">
                <a16:creationId xmlns:a16="http://schemas.microsoft.com/office/drawing/2014/main" id="{230D0FD9-B482-4771-8D53-4FBBD475CD44}"/>
              </a:ext>
            </a:extLst>
          </p:cNvPr>
          <p:cNvSpPr>
            <a:spLocks noGrp="1"/>
          </p:cNvSpPr>
          <p:nvPr>
            <p:ph type="subTitle" idx="1"/>
          </p:nvPr>
        </p:nvSpPr>
        <p:spPr>
          <a:xfrm>
            <a:off x="5042316" y="5714452"/>
            <a:ext cx="2104318" cy="436139"/>
          </a:xfrm>
        </p:spPr>
        <p:txBody>
          <a:bodyPr>
            <a:normAutofit/>
          </a:bodyPr>
          <a:lstStyle/>
          <a:p>
            <a:pPr algn="l"/>
            <a:r>
              <a:rPr lang="it-IT" dirty="0">
                <a:solidFill>
                  <a:schemeClr val="tx2">
                    <a:lumMod val="60000"/>
                    <a:lumOff val="40000"/>
                  </a:schemeClr>
                </a:solidFill>
              </a:rPr>
              <a:t>15 aprile 2023</a:t>
            </a:r>
          </a:p>
        </p:txBody>
      </p:sp>
    </p:spTree>
    <p:extLst>
      <p:ext uri="{BB962C8B-B14F-4D97-AF65-F5344CB8AC3E}">
        <p14:creationId xmlns:p14="http://schemas.microsoft.com/office/powerpoint/2010/main" val="24919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58448D7-6823-B36C-86F3-F37343039971}"/>
              </a:ext>
            </a:extLst>
          </p:cNvPr>
          <p:cNvSpPr>
            <a:spLocks noGrp="1"/>
          </p:cNvSpPr>
          <p:nvPr>
            <p:ph type="title"/>
          </p:nvPr>
        </p:nvSpPr>
        <p:spPr>
          <a:xfrm>
            <a:off x="708123" y="2318327"/>
            <a:ext cx="4620584" cy="1793150"/>
          </a:xfrm>
        </p:spPr>
        <p:txBody>
          <a:bodyPr vert="horz" lIns="91440" tIns="45720" rIns="91440" bIns="45720" rtlCol="0" anchor="b">
            <a:normAutofit/>
          </a:bodyPr>
          <a:lstStyle/>
          <a:p>
            <a:r>
              <a:rPr lang="it-IT" sz="4000" dirty="0">
                <a:solidFill>
                  <a:schemeClr val="tx2"/>
                </a:solidFill>
              </a:rPr>
              <a:t>Intervento</a:t>
            </a:r>
            <a:r>
              <a:rPr lang="it-IT" dirty="0"/>
              <a:t> </a:t>
            </a:r>
            <a:r>
              <a:rPr lang="it-IT" sz="4000" dirty="0">
                <a:solidFill>
                  <a:schemeClr val="tx2"/>
                </a:solidFill>
              </a:rPr>
              <a:t>del Vescovo Lauro</a:t>
            </a:r>
          </a:p>
        </p:txBody>
      </p:sp>
      <p:pic>
        <p:nvPicPr>
          <p:cNvPr id="5" name="Picture 4">
            <a:extLst>
              <a:ext uri="{FF2B5EF4-FFF2-40B4-BE49-F238E27FC236}">
                <a16:creationId xmlns:a16="http://schemas.microsoft.com/office/drawing/2014/main" id="{8FE78A32-B4E0-BF25-C1D1-9CBE3A23A061}"/>
              </a:ext>
            </a:extLst>
          </p:cNvPr>
          <p:cNvPicPr>
            <a:picLocks noChangeAspect="1"/>
          </p:cNvPicPr>
          <p:nvPr/>
        </p:nvPicPr>
        <p:blipFill rotWithShape="1">
          <a:blip r:embed="rId2">
            <a:extLst>
              <a:ext uri="{28A0092B-C50C-407E-A947-70E740481C1C}">
                <a14:useLocalDpi xmlns:a14="http://schemas.microsoft.com/office/drawing/2010/main" val="0"/>
              </a:ext>
            </a:extLst>
          </a:blip>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46902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egnaposto contenuto 8" descr="Immagine che contiene testo&#10;&#10;Descrizione generata automaticamente">
            <a:extLst>
              <a:ext uri="{FF2B5EF4-FFF2-40B4-BE49-F238E27FC236}">
                <a16:creationId xmlns:a16="http://schemas.microsoft.com/office/drawing/2014/main" id="{AD090FBC-B294-245E-EB9A-3E3003FD6734}"/>
              </a:ext>
            </a:extLst>
          </p:cNvPr>
          <p:cNvPicPr>
            <a:picLocks noChangeAspect="1"/>
          </p:cNvPicPr>
          <p:nvPr/>
        </p:nvPicPr>
        <p:blipFill rotWithShape="1">
          <a:blip r:embed="rId2">
            <a:extLst>
              <a:ext uri="{28A0092B-C50C-407E-A947-70E740481C1C}">
                <a14:useLocalDpi xmlns:a14="http://schemas.microsoft.com/office/drawing/2010/main" val="0"/>
              </a:ext>
            </a:extLst>
          </a:blip>
          <a:srcRect t="22925" b="20825"/>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A1C39E76-CB26-5EB1-D3BE-4BF31DB56E86}"/>
              </a:ext>
            </a:extLst>
          </p:cNvPr>
          <p:cNvSpPr txBox="1"/>
          <p:nvPr/>
        </p:nvSpPr>
        <p:spPr>
          <a:xfrm>
            <a:off x="3202709" y="5303696"/>
            <a:ext cx="5786582" cy="707886"/>
          </a:xfrm>
          <a:prstGeom prst="rect">
            <a:avLst/>
          </a:prstGeom>
          <a:noFill/>
        </p:spPr>
        <p:txBody>
          <a:bodyPr wrap="square" rtlCol="0">
            <a:spAutoFit/>
          </a:bodyPr>
          <a:lstStyle/>
          <a:p>
            <a:r>
              <a:rPr lang="it-IT" sz="4000" dirty="0">
                <a:solidFill>
                  <a:schemeClr val="tx2"/>
                </a:solidFill>
                <a:latin typeface="+mj-lt"/>
                <a:ea typeface="+mj-ea"/>
                <a:cs typeface="+mj-cs"/>
              </a:rPr>
              <a:t>Premiazione concorso</a:t>
            </a:r>
          </a:p>
        </p:txBody>
      </p:sp>
    </p:spTree>
    <p:extLst>
      <p:ext uri="{BB962C8B-B14F-4D97-AF65-F5344CB8AC3E}">
        <p14:creationId xmlns:p14="http://schemas.microsoft.com/office/powerpoint/2010/main" val="4107730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egnaposto contenuto 8" descr="Immagine che contiene testo&#10;&#10;Descrizione generata automaticamente">
            <a:extLst>
              <a:ext uri="{FF2B5EF4-FFF2-40B4-BE49-F238E27FC236}">
                <a16:creationId xmlns:a16="http://schemas.microsoft.com/office/drawing/2014/main" id="{AD090FBC-B294-245E-EB9A-3E3003FD6734}"/>
              </a:ext>
            </a:extLst>
          </p:cNvPr>
          <p:cNvPicPr>
            <a:picLocks noChangeAspect="1"/>
          </p:cNvPicPr>
          <p:nvPr/>
        </p:nvPicPr>
        <p:blipFill rotWithShape="1">
          <a:blip r:embed="rId2">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2" name="CasellaDiTesto 11">
            <a:extLst>
              <a:ext uri="{FF2B5EF4-FFF2-40B4-BE49-F238E27FC236}">
                <a16:creationId xmlns:a16="http://schemas.microsoft.com/office/drawing/2014/main" id="{A1C39E76-CB26-5EB1-D3BE-4BF31DB56E86}"/>
              </a:ext>
            </a:extLst>
          </p:cNvPr>
          <p:cNvSpPr txBox="1"/>
          <p:nvPr/>
        </p:nvSpPr>
        <p:spPr>
          <a:xfrm>
            <a:off x="320195" y="0"/>
            <a:ext cx="8648314" cy="12315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solidFill>
                  <a:schemeClr val="tx2"/>
                </a:solidFill>
                <a:latin typeface="+mj-lt"/>
                <a:ea typeface="+mj-ea"/>
                <a:cs typeface="+mj-cs"/>
              </a:rPr>
              <a:t>Uno </a:t>
            </a:r>
            <a:r>
              <a:rPr lang="en-US" sz="3600" dirty="0" err="1">
                <a:solidFill>
                  <a:schemeClr val="tx2"/>
                </a:solidFill>
                <a:latin typeface="+mj-lt"/>
                <a:ea typeface="+mj-ea"/>
                <a:cs typeface="+mj-cs"/>
              </a:rPr>
              <a:t>sguardo</a:t>
            </a:r>
            <a:r>
              <a:rPr lang="en-US" sz="3600" dirty="0">
                <a:solidFill>
                  <a:schemeClr val="tx2"/>
                </a:solidFill>
                <a:latin typeface="+mj-lt"/>
                <a:ea typeface="+mj-ea"/>
                <a:cs typeface="+mj-cs"/>
              </a:rPr>
              <a:t> alle </a:t>
            </a:r>
            <a:r>
              <a:rPr lang="en-US" sz="3600" dirty="0" err="1">
                <a:solidFill>
                  <a:schemeClr val="tx2"/>
                </a:solidFill>
                <a:latin typeface="+mj-lt"/>
                <a:ea typeface="+mj-ea"/>
                <a:cs typeface="+mj-cs"/>
              </a:rPr>
              <a:t>attività</a:t>
            </a:r>
            <a:r>
              <a:rPr lang="en-US" sz="3600" dirty="0">
                <a:solidFill>
                  <a:schemeClr val="tx2"/>
                </a:solidFill>
                <a:latin typeface="+mj-lt"/>
                <a:ea typeface="+mj-ea"/>
                <a:cs typeface="+mj-cs"/>
              </a:rPr>
              <a:t> </a:t>
            </a:r>
            <a:r>
              <a:rPr lang="en-US" sz="3600" dirty="0" err="1">
                <a:solidFill>
                  <a:schemeClr val="tx2"/>
                </a:solidFill>
                <a:latin typeface="+mj-lt"/>
                <a:ea typeface="+mj-ea"/>
                <a:cs typeface="+mj-cs"/>
              </a:rPr>
              <a:t>proposte</a:t>
            </a:r>
            <a:endParaRPr lang="en-US" sz="3600" dirty="0">
              <a:solidFill>
                <a:schemeClr val="tx2"/>
              </a:solidFill>
              <a:latin typeface="+mj-lt"/>
              <a:ea typeface="+mj-ea"/>
              <a:cs typeface="+mj-cs"/>
            </a:endParaRPr>
          </a:p>
        </p:txBody>
      </p:sp>
      <p:sp>
        <p:nvSpPr>
          <p:cNvPr id="3" name="CasellaDiTesto 2">
            <a:extLst>
              <a:ext uri="{FF2B5EF4-FFF2-40B4-BE49-F238E27FC236}">
                <a16:creationId xmlns:a16="http://schemas.microsoft.com/office/drawing/2014/main" id="{D4EC5359-85B3-79FF-B003-24C1BD7ECCA3}"/>
              </a:ext>
            </a:extLst>
          </p:cNvPr>
          <p:cNvSpPr txBox="1"/>
          <p:nvPr/>
        </p:nvSpPr>
        <p:spPr>
          <a:xfrm>
            <a:off x="1143351" y="2751891"/>
            <a:ext cx="4262708" cy="1354217"/>
          </a:xfrm>
          <a:prstGeom prst="rect">
            <a:avLst/>
          </a:prstGeom>
          <a:noFill/>
        </p:spPr>
        <p:txBody>
          <a:bodyPr wrap="square" rtlCol="0">
            <a:spAutoFit/>
          </a:bodyPr>
          <a:lstStyle/>
          <a:p>
            <a:pPr algn="ctr"/>
            <a:r>
              <a:rPr lang="it-IT" sz="3200" dirty="0">
                <a:solidFill>
                  <a:schemeClr val="tx2"/>
                </a:solidFill>
                <a:latin typeface="+mj-lt"/>
                <a:cs typeface="Times New Roman" panose="02020603050405020304" pitchFamily="18" charset="0"/>
              </a:rPr>
              <a:t>Circolo culturale S. Luigi - APS di Malè</a:t>
            </a:r>
          </a:p>
          <a:p>
            <a:pPr marL="285750" indent="-285750" algn="ctr">
              <a:buFont typeface="Arial" panose="020B0604020202020204" pitchFamily="34" charset="0"/>
              <a:buChar char="•"/>
            </a:pPr>
            <a:endParaRPr lang="it-IT" dirty="0"/>
          </a:p>
        </p:txBody>
      </p:sp>
      <p:sp>
        <p:nvSpPr>
          <p:cNvPr id="2" name="CasellaDiTesto 1">
            <a:extLst>
              <a:ext uri="{FF2B5EF4-FFF2-40B4-BE49-F238E27FC236}">
                <a16:creationId xmlns:a16="http://schemas.microsoft.com/office/drawing/2014/main" id="{7E7360B6-C2FA-6EEE-7D9D-914A0E68AC6D}"/>
              </a:ext>
            </a:extLst>
          </p:cNvPr>
          <p:cNvSpPr txBox="1"/>
          <p:nvPr/>
        </p:nvSpPr>
        <p:spPr>
          <a:xfrm>
            <a:off x="1436966" y="4322030"/>
            <a:ext cx="4262708" cy="584775"/>
          </a:xfrm>
          <a:prstGeom prst="rect">
            <a:avLst/>
          </a:prstGeom>
          <a:noFill/>
        </p:spPr>
        <p:txBody>
          <a:bodyPr wrap="square" rtlCol="0">
            <a:spAutoFit/>
          </a:bodyPr>
          <a:lstStyle/>
          <a:p>
            <a:pPr algn="ctr"/>
            <a:r>
              <a:rPr lang="it-IT" sz="3200" dirty="0">
                <a:solidFill>
                  <a:schemeClr val="tx2"/>
                </a:solidFill>
                <a:latin typeface="+mj-lt"/>
                <a:cs typeface="Times New Roman" panose="02020603050405020304" pitchFamily="18" charset="0"/>
                <a:hlinkClick r:id="rId3" action="ppaction://hlinkfile"/>
              </a:rPr>
              <a:t>APRI IL VIDEO</a:t>
            </a:r>
            <a:endParaRPr lang="it-IT" dirty="0"/>
          </a:p>
        </p:txBody>
      </p:sp>
    </p:spTree>
    <p:extLst>
      <p:ext uri="{BB962C8B-B14F-4D97-AF65-F5344CB8AC3E}">
        <p14:creationId xmlns:p14="http://schemas.microsoft.com/office/powerpoint/2010/main" val="1828629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egnaposto contenuto 8" descr="Immagine che contiene testo&#10;&#10;Descrizione generata automaticamente">
            <a:extLst>
              <a:ext uri="{FF2B5EF4-FFF2-40B4-BE49-F238E27FC236}">
                <a16:creationId xmlns:a16="http://schemas.microsoft.com/office/drawing/2014/main" id="{AD090FBC-B294-245E-EB9A-3E3003FD6734}"/>
              </a:ext>
            </a:extLst>
          </p:cNvPr>
          <p:cNvPicPr>
            <a:picLocks noChangeAspect="1"/>
          </p:cNvPicPr>
          <p:nvPr/>
        </p:nvPicPr>
        <p:blipFill rotWithShape="1">
          <a:blip r:embed="rId2">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045" name="Picture 21">
            <a:extLst>
              <a:ext uri="{FF2B5EF4-FFF2-40B4-BE49-F238E27FC236}">
                <a16:creationId xmlns:a16="http://schemas.microsoft.com/office/drawing/2014/main" id="{41CC5887-452D-D0FE-F4E7-068CAA2B9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258" y="2451549"/>
            <a:ext cx="2969710" cy="2227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EBE0703F-5435-1B0D-4887-A6E066EEC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148" y="2572633"/>
            <a:ext cx="2322537" cy="3096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A1C39E76-CB26-5EB1-D3BE-4BF31DB56E86}"/>
              </a:ext>
            </a:extLst>
          </p:cNvPr>
          <p:cNvSpPr txBox="1"/>
          <p:nvPr/>
        </p:nvSpPr>
        <p:spPr>
          <a:xfrm>
            <a:off x="320195" y="0"/>
            <a:ext cx="8648314" cy="12315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solidFill>
                  <a:schemeClr val="tx2"/>
                </a:solidFill>
                <a:latin typeface="+mj-lt"/>
                <a:ea typeface="+mj-ea"/>
                <a:cs typeface="+mj-cs"/>
              </a:rPr>
              <a:t>Uno </a:t>
            </a:r>
            <a:r>
              <a:rPr lang="en-US" sz="3600" dirty="0" err="1">
                <a:solidFill>
                  <a:schemeClr val="tx2"/>
                </a:solidFill>
                <a:latin typeface="+mj-lt"/>
                <a:ea typeface="+mj-ea"/>
                <a:cs typeface="+mj-cs"/>
              </a:rPr>
              <a:t>sguardo</a:t>
            </a:r>
            <a:r>
              <a:rPr lang="en-US" sz="3600" dirty="0">
                <a:solidFill>
                  <a:schemeClr val="tx2"/>
                </a:solidFill>
                <a:latin typeface="+mj-lt"/>
                <a:ea typeface="+mj-ea"/>
                <a:cs typeface="+mj-cs"/>
              </a:rPr>
              <a:t> alle </a:t>
            </a:r>
            <a:r>
              <a:rPr lang="en-US" sz="3600" dirty="0" err="1">
                <a:solidFill>
                  <a:schemeClr val="tx2"/>
                </a:solidFill>
                <a:latin typeface="+mj-lt"/>
                <a:ea typeface="+mj-ea"/>
                <a:cs typeface="+mj-cs"/>
              </a:rPr>
              <a:t>attività</a:t>
            </a:r>
            <a:r>
              <a:rPr lang="en-US" sz="3600" dirty="0">
                <a:solidFill>
                  <a:schemeClr val="tx2"/>
                </a:solidFill>
                <a:latin typeface="+mj-lt"/>
                <a:ea typeface="+mj-ea"/>
                <a:cs typeface="+mj-cs"/>
              </a:rPr>
              <a:t> </a:t>
            </a:r>
            <a:r>
              <a:rPr lang="en-US" sz="3600" dirty="0" err="1">
                <a:solidFill>
                  <a:schemeClr val="tx2"/>
                </a:solidFill>
                <a:latin typeface="+mj-lt"/>
                <a:ea typeface="+mj-ea"/>
                <a:cs typeface="+mj-cs"/>
              </a:rPr>
              <a:t>proposte</a:t>
            </a:r>
            <a:endParaRPr lang="en-US" sz="3600" dirty="0">
              <a:solidFill>
                <a:schemeClr val="tx2"/>
              </a:solidFill>
              <a:latin typeface="+mj-lt"/>
              <a:ea typeface="+mj-ea"/>
              <a:cs typeface="+mj-cs"/>
            </a:endParaRPr>
          </a:p>
        </p:txBody>
      </p:sp>
      <p:sp>
        <p:nvSpPr>
          <p:cNvPr id="3" name="CasellaDiTesto 2">
            <a:extLst>
              <a:ext uri="{FF2B5EF4-FFF2-40B4-BE49-F238E27FC236}">
                <a16:creationId xmlns:a16="http://schemas.microsoft.com/office/drawing/2014/main" id="{D4EC5359-85B3-79FF-B003-24C1BD7ECCA3}"/>
              </a:ext>
            </a:extLst>
          </p:cNvPr>
          <p:cNvSpPr txBox="1"/>
          <p:nvPr/>
        </p:nvSpPr>
        <p:spPr>
          <a:xfrm>
            <a:off x="229843" y="1295887"/>
            <a:ext cx="11729265" cy="861774"/>
          </a:xfrm>
          <a:prstGeom prst="rect">
            <a:avLst/>
          </a:prstGeom>
          <a:noFill/>
        </p:spPr>
        <p:txBody>
          <a:bodyPr wrap="square" rtlCol="0">
            <a:spAutoFit/>
          </a:bodyPr>
          <a:lstStyle/>
          <a:p>
            <a:pPr algn="ctr"/>
            <a:r>
              <a:rPr lang="it-IT" sz="3200" dirty="0">
                <a:solidFill>
                  <a:schemeClr val="tx2"/>
                </a:solidFill>
                <a:latin typeface="+mj-lt"/>
                <a:cs typeface="Times New Roman" panose="02020603050405020304" pitchFamily="18" charset="0"/>
              </a:rPr>
              <a:t>NOI oratorio S. Cristoforo Pomarolo – APS di Pomarolo</a:t>
            </a:r>
          </a:p>
          <a:p>
            <a:pPr marL="285750" indent="-285750" algn="ctr">
              <a:buFont typeface="Arial" panose="020B0604020202020204" pitchFamily="34" charset="0"/>
              <a:buChar char="•"/>
            </a:pPr>
            <a:endParaRPr lang="it-IT" dirty="0"/>
          </a:p>
        </p:txBody>
      </p:sp>
      <p:pic>
        <p:nvPicPr>
          <p:cNvPr id="1033" name="Picture 9">
            <a:extLst>
              <a:ext uri="{FF2B5EF4-FFF2-40B4-BE49-F238E27FC236}">
                <a16:creationId xmlns:a16="http://schemas.microsoft.com/office/drawing/2014/main" id="{0F3F6730-7DE9-A61E-F066-BE8970DE7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11" y="4312299"/>
            <a:ext cx="3637940" cy="2424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23AA3CED-1952-BFCD-92E8-9F849A030E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7044" y="2294154"/>
            <a:ext cx="3028152" cy="20181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61AF93C8-4310-F012-1067-64CAA533AA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903" y="2050693"/>
            <a:ext cx="2789484" cy="18590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84D44C5E-99D0-E7E5-9DE9-3DA964733D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9681" y="3761118"/>
            <a:ext cx="2287134" cy="3049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713B3D9B-D904-6E40-55B1-A7F1879314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1616"/>
          <a:stretch/>
        </p:blipFill>
        <p:spPr bwMode="auto">
          <a:xfrm>
            <a:off x="4342114" y="4509634"/>
            <a:ext cx="2442785" cy="2227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ED7DA184-BACA-D1EA-9E10-1F5FF1BB5D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6006" y="4111974"/>
            <a:ext cx="1805132" cy="2406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266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egnaposto contenuto 8" descr="Immagine che contiene testo&#10;&#10;Descrizione generata automaticamente">
            <a:extLst>
              <a:ext uri="{FF2B5EF4-FFF2-40B4-BE49-F238E27FC236}">
                <a16:creationId xmlns:a16="http://schemas.microsoft.com/office/drawing/2014/main" id="{AD090FBC-B294-245E-EB9A-3E3003FD6734}"/>
              </a:ext>
            </a:extLst>
          </p:cNvPr>
          <p:cNvPicPr>
            <a:picLocks noChangeAspect="1"/>
          </p:cNvPicPr>
          <p:nvPr/>
        </p:nvPicPr>
        <p:blipFill rotWithShape="1">
          <a:blip r:embed="rId2">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2" name="CasellaDiTesto 11">
            <a:extLst>
              <a:ext uri="{FF2B5EF4-FFF2-40B4-BE49-F238E27FC236}">
                <a16:creationId xmlns:a16="http://schemas.microsoft.com/office/drawing/2014/main" id="{A1C39E76-CB26-5EB1-D3BE-4BF31DB56E86}"/>
              </a:ext>
            </a:extLst>
          </p:cNvPr>
          <p:cNvSpPr txBox="1"/>
          <p:nvPr/>
        </p:nvSpPr>
        <p:spPr>
          <a:xfrm>
            <a:off x="320195" y="0"/>
            <a:ext cx="8648314" cy="12315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solidFill>
                  <a:schemeClr val="tx2"/>
                </a:solidFill>
                <a:latin typeface="+mj-lt"/>
                <a:ea typeface="+mj-ea"/>
                <a:cs typeface="+mj-cs"/>
              </a:rPr>
              <a:t>Uno </a:t>
            </a:r>
            <a:r>
              <a:rPr lang="en-US" sz="3600" dirty="0" err="1">
                <a:solidFill>
                  <a:schemeClr val="tx2"/>
                </a:solidFill>
                <a:latin typeface="+mj-lt"/>
                <a:ea typeface="+mj-ea"/>
                <a:cs typeface="+mj-cs"/>
              </a:rPr>
              <a:t>sguardo</a:t>
            </a:r>
            <a:r>
              <a:rPr lang="en-US" sz="3600" dirty="0">
                <a:solidFill>
                  <a:schemeClr val="tx2"/>
                </a:solidFill>
                <a:latin typeface="+mj-lt"/>
                <a:ea typeface="+mj-ea"/>
                <a:cs typeface="+mj-cs"/>
              </a:rPr>
              <a:t> alle </a:t>
            </a:r>
            <a:r>
              <a:rPr lang="en-US" sz="3600" dirty="0" err="1">
                <a:solidFill>
                  <a:schemeClr val="tx2"/>
                </a:solidFill>
                <a:latin typeface="+mj-lt"/>
                <a:ea typeface="+mj-ea"/>
                <a:cs typeface="+mj-cs"/>
              </a:rPr>
              <a:t>attività</a:t>
            </a:r>
            <a:r>
              <a:rPr lang="en-US" sz="3600" dirty="0">
                <a:solidFill>
                  <a:schemeClr val="tx2"/>
                </a:solidFill>
                <a:latin typeface="+mj-lt"/>
                <a:ea typeface="+mj-ea"/>
                <a:cs typeface="+mj-cs"/>
              </a:rPr>
              <a:t> </a:t>
            </a:r>
            <a:r>
              <a:rPr lang="en-US" sz="3600" dirty="0" err="1">
                <a:solidFill>
                  <a:schemeClr val="tx2"/>
                </a:solidFill>
                <a:latin typeface="+mj-lt"/>
                <a:ea typeface="+mj-ea"/>
                <a:cs typeface="+mj-cs"/>
              </a:rPr>
              <a:t>proposte</a:t>
            </a:r>
            <a:endParaRPr lang="en-US" sz="3600" dirty="0">
              <a:solidFill>
                <a:schemeClr val="tx2"/>
              </a:solidFill>
              <a:latin typeface="+mj-lt"/>
              <a:ea typeface="+mj-ea"/>
              <a:cs typeface="+mj-cs"/>
            </a:endParaRPr>
          </a:p>
        </p:txBody>
      </p:sp>
      <p:sp>
        <p:nvSpPr>
          <p:cNvPr id="3" name="CasellaDiTesto 2">
            <a:extLst>
              <a:ext uri="{FF2B5EF4-FFF2-40B4-BE49-F238E27FC236}">
                <a16:creationId xmlns:a16="http://schemas.microsoft.com/office/drawing/2014/main" id="{D4EC5359-85B3-79FF-B003-24C1BD7ECCA3}"/>
              </a:ext>
            </a:extLst>
          </p:cNvPr>
          <p:cNvSpPr txBox="1"/>
          <p:nvPr/>
        </p:nvSpPr>
        <p:spPr>
          <a:xfrm>
            <a:off x="628073" y="2890391"/>
            <a:ext cx="5334713" cy="1077218"/>
          </a:xfrm>
          <a:prstGeom prst="rect">
            <a:avLst/>
          </a:prstGeom>
          <a:noFill/>
        </p:spPr>
        <p:txBody>
          <a:bodyPr wrap="square" rtlCol="0">
            <a:spAutoFit/>
          </a:bodyPr>
          <a:lstStyle/>
          <a:p>
            <a:pPr algn="ctr"/>
            <a:r>
              <a:rPr lang="it-IT" sz="3200" dirty="0">
                <a:solidFill>
                  <a:schemeClr val="tx2"/>
                </a:solidFill>
                <a:latin typeface="+mj-lt"/>
                <a:cs typeface="Times New Roman" panose="02020603050405020304" pitchFamily="18" charset="0"/>
                <a:hlinkClick r:id="rId3" action="ppaction://hlinkfile"/>
              </a:rPr>
              <a:t>CSET «Sosta Vietata»</a:t>
            </a:r>
          </a:p>
          <a:p>
            <a:pPr algn="ctr"/>
            <a:r>
              <a:rPr lang="it-IT" sz="3200" dirty="0">
                <a:solidFill>
                  <a:schemeClr val="tx2"/>
                </a:solidFill>
                <a:latin typeface="+mj-lt"/>
                <a:cs typeface="Times New Roman" panose="02020603050405020304" pitchFamily="18" charset="0"/>
                <a:hlinkClick r:id="rId3" action="ppaction://hlinkfile"/>
              </a:rPr>
              <a:t>di Borgo Valsugana</a:t>
            </a:r>
            <a:endParaRPr lang="it-IT" sz="3200" dirty="0">
              <a:solidFill>
                <a:schemeClr val="tx2"/>
              </a:solidFill>
              <a:latin typeface="+mj-lt"/>
              <a:cs typeface="Times New Roman" panose="02020603050405020304" pitchFamily="18" charset="0"/>
            </a:endParaRPr>
          </a:p>
        </p:txBody>
      </p:sp>
    </p:spTree>
    <p:extLst>
      <p:ext uri="{BB962C8B-B14F-4D97-AF65-F5344CB8AC3E}">
        <p14:creationId xmlns:p14="http://schemas.microsoft.com/office/powerpoint/2010/main" val="3217034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egnaposto contenuto 8" descr="Immagine che contiene testo&#10;&#10;Descrizione generata automaticamente">
            <a:extLst>
              <a:ext uri="{FF2B5EF4-FFF2-40B4-BE49-F238E27FC236}">
                <a16:creationId xmlns:a16="http://schemas.microsoft.com/office/drawing/2014/main" id="{AD090FBC-B294-245E-EB9A-3E3003FD6734}"/>
              </a:ext>
            </a:extLst>
          </p:cNvPr>
          <p:cNvPicPr>
            <a:picLocks noChangeAspect="1"/>
          </p:cNvPicPr>
          <p:nvPr/>
        </p:nvPicPr>
        <p:blipFill rotWithShape="1">
          <a:blip r:embed="rId2">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2" name="CasellaDiTesto 11">
            <a:extLst>
              <a:ext uri="{FF2B5EF4-FFF2-40B4-BE49-F238E27FC236}">
                <a16:creationId xmlns:a16="http://schemas.microsoft.com/office/drawing/2014/main" id="{A1C39E76-CB26-5EB1-D3BE-4BF31DB56E86}"/>
              </a:ext>
            </a:extLst>
          </p:cNvPr>
          <p:cNvSpPr txBox="1"/>
          <p:nvPr/>
        </p:nvSpPr>
        <p:spPr>
          <a:xfrm>
            <a:off x="320195" y="0"/>
            <a:ext cx="8648314" cy="12315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solidFill>
                  <a:schemeClr val="tx2"/>
                </a:solidFill>
                <a:latin typeface="+mj-lt"/>
                <a:ea typeface="+mj-ea"/>
                <a:cs typeface="+mj-cs"/>
              </a:rPr>
              <a:t>Uno </a:t>
            </a:r>
            <a:r>
              <a:rPr lang="en-US" sz="3600" dirty="0" err="1">
                <a:solidFill>
                  <a:schemeClr val="tx2"/>
                </a:solidFill>
                <a:latin typeface="+mj-lt"/>
                <a:ea typeface="+mj-ea"/>
                <a:cs typeface="+mj-cs"/>
              </a:rPr>
              <a:t>sguardo</a:t>
            </a:r>
            <a:r>
              <a:rPr lang="en-US" sz="3600" dirty="0">
                <a:solidFill>
                  <a:schemeClr val="tx2"/>
                </a:solidFill>
                <a:latin typeface="+mj-lt"/>
                <a:ea typeface="+mj-ea"/>
                <a:cs typeface="+mj-cs"/>
              </a:rPr>
              <a:t> alle </a:t>
            </a:r>
            <a:r>
              <a:rPr lang="en-US" sz="3600" dirty="0" err="1">
                <a:solidFill>
                  <a:schemeClr val="tx2"/>
                </a:solidFill>
                <a:latin typeface="+mj-lt"/>
                <a:ea typeface="+mj-ea"/>
                <a:cs typeface="+mj-cs"/>
              </a:rPr>
              <a:t>attività</a:t>
            </a:r>
            <a:r>
              <a:rPr lang="en-US" sz="3600" dirty="0">
                <a:solidFill>
                  <a:schemeClr val="tx2"/>
                </a:solidFill>
                <a:latin typeface="+mj-lt"/>
                <a:ea typeface="+mj-ea"/>
                <a:cs typeface="+mj-cs"/>
              </a:rPr>
              <a:t> </a:t>
            </a:r>
            <a:r>
              <a:rPr lang="en-US" sz="3600" dirty="0" err="1">
                <a:solidFill>
                  <a:schemeClr val="tx2"/>
                </a:solidFill>
                <a:latin typeface="+mj-lt"/>
                <a:ea typeface="+mj-ea"/>
                <a:cs typeface="+mj-cs"/>
              </a:rPr>
              <a:t>proposte</a:t>
            </a:r>
            <a:endParaRPr lang="en-US" sz="3600" dirty="0">
              <a:solidFill>
                <a:schemeClr val="tx2"/>
              </a:solidFill>
              <a:latin typeface="+mj-lt"/>
              <a:ea typeface="+mj-ea"/>
              <a:cs typeface="+mj-cs"/>
            </a:endParaRPr>
          </a:p>
        </p:txBody>
      </p:sp>
      <p:sp>
        <p:nvSpPr>
          <p:cNvPr id="3" name="CasellaDiTesto 2">
            <a:extLst>
              <a:ext uri="{FF2B5EF4-FFF2-40B4-BE49-F238E27FC236}">
                <a16:creationId xmlns:a16="http://schemas.microsoft.com/office/drawing/2014/main" id="{D4EC5359-85B3-79FF-B003-24C1BD7ECCA3}"/>
              </a:ext>
            </a:extLst>
          </p:cNvPr>
          <p:cNvSpPr txBox="1"/>
          <p:nvPr/>
        </p:nvSpPr>
        <p:spPr>
          <a:xfrm>
            <a:off x="607349" y="1231515"/>
            <a:ext cx="5334713" cy="1077218"/>
          </a:xfrm>
          <a:prstGeom prst="rect">
            <a:avLst/>
          </a:prstGeom>
          <a:noFill/>
        </p:spPr>
        <p:txBody>
          <a:bodyPr wrap="square" rtlCol="0">
            <a:spAutoFit/>
          </a:bodyPr>
          <a:lstStyle/>
          <a:p>
            <a:pPr algn="ctr"/>
            <a:r>
              <a:rPr lang="it-IT" sz="3200" dirty="0">
                <a:solidFill>
                  <a:schemeClr val="tx2"/>
                </a:solidFill>
                <a:latin typeface="+mj-lt"/>
                <a:cs typeface="Times New Roman" panose="02020603050405020304" pitchFamily="18" charset="0"/>
              </a:rPr>
              <a:t>II° A della scuola primaria</a:t>
            </a:r>
          </a:p>
          <a:p>
            <a:pPr algn="ctr"/>
            <a:r>
              <a:rPr lang="it-IT" sz="3200" dirty="0">
                <a:solidFill>
                  <a:schemeClr val="tx2"/>
                </a:solidFill>
                <a:latin typeface="+mj-lt"/>
                <a:cs typeface="Times New Roman" panose="02020603050405020304" pitchFamily="18" charset="0"/>
              </a:rPr>
              <a:t>di </a:t>
            </a:r>
            <a:r>
              <a:rPr lang="it-IT" sz="3200" dirty="0" err="1">
                <a:solidFill>
                  <a:schemeClr val="tx2"/>
                </a:solidFill>
                <a:latin typeface="+mj-lt"/>
                <a:cs typeface="Times New Roman" panose="02020603050405020304" pitchFamily="18" charset="0"/>
              </a:rPr>
              <a:t>Dro</a:t>
            </a:r>
            <a:endParaRPr lang="it-IT" sz="3200" dirty="0">
              <a:solidFill>
                <a:schemeClr val="tx2"/>
              </a:solidFill>
              <a:latin typeface="+mj-lt"/>
              <a:cs typeface="Times New Roman" panose="02020603050405020304" pitchFamily="18" charset="0"/>
            </a:endParaRPr>
          </a:p>
        </p:txBody>
      </p:sp>
      <p:pic>
        <p:nvPicPr>
          <p:cNvPr id="26" name="Immagine 25" descr="Immagine che contiene testo&#10;&#10;Descrizione generata automaticamente">
            <a:extLst>
              <a:ext uri="{FF2B5EF4-FFF2-40B4-BE49-F238E27FC236}">
                <a16:creationId xmlns:a16="http://schemas.microsoft.com/office/drawing/2014/main" id="{F80B2EE3-1C40-4C39-B58C-B05B5DE7B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7" y="2390245"/>
            <a:ext cx="3048001" cy="2286001"/>
          </a:xfrm>
          <a:prstGeom prst="rect">
            <a:avLst/>
          </a:prstGeom>
          <a:ln>
            <a:noFill/>
          </a:ln>
          <a:effectLst>
            <a:softEdge rad="112500"/>
          </a:effectLst>
        </p:spPr>
      </p:pic>
      <p:pic>
        <p:nvPicPr>
          <p:cNvPr id="28" name="Immagine 27" descr="Immagine che contiene persona, interno&#10;&#10;Descrizione generata automaticamente">
            <a:extLst>
              <a:ext uri="{FF2B5EF4-FFF2-40B4-BE49-F238E27FC236}">
                <a16:creationId xmlns:a16="http://schemas.microsoft.com/office/drawing/2014/main" id="{E7963C13-F8D7-6BCE-4E64-AE4F4F6F2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593" y="182758"/>
            <a:ext cx="3229932" cy="2387599"/>
          </a:xfrm>
          <a:prstGeom prst="rect">
            <a:avLst/>
          </a:prstGeom>
          <a:ln>
            <a:noFill/>
          </a:ln>
          <a:effectLst>
            <a:softEdge rad="112500"/>
          </a:effectLst>
        </p:spPr>
      </p:pic>
      <p:pic>
        <p:nvPicPr>
          <p:cNvPr id="30" name="Immagine 29" descr="Immagine che contiene pavimento, interno, edificio&#10;&#10;Descrizione generata automaticamente">
            <a:extLst>
              <a:ext uri="{FF2B5EF4-FFF2-40B4-BE49-F238E27FC236}">
                <a16:creationId xmlns:a16="http://schemas.microsoft.com/office/drawing/2014/main" id="{4418F64D-2F46-9B83-D8A7-B7D3D6A46ACC}"/>
              </a:ext>
            </a:extLst>
          </p:cNvPr>
          <p:cNvPicPr>
            <a:picLocks noChangeAspect="1"/>
          </p:cNvPicPr>
          <p:nvPr/>
        </p:nvPicPr>
        <p:blipFill rotWithShape="1">
          <a:blip r:embed="rId5">
            <a:extLst>
              <a:ext uri="{28A0092B-C50C-407E-A947-70E740481C1C}">
                <a14:useLocalDpi xmlns:a14="http://schemas.microsoft.com/office/drawing/2010/main" val="0"/>
              </a:ext>
            </a:extLst>
          </a:blip>
          <a:srcRect b="40471"/>
          <a:stretch/>
        </p:blipFill>
        <p:spPr>
          <a:xfrm>
            <a:off x="9235" y="4372735"/>
            <a:ext cx="5334714" cy="2381761"/>
          </a:xfrm>
          <a:prstGeom prst="rect">
            <a:avLst/>
          </a:prstGeom>
          <a:ln>
            <a:noFill/>
          </a:ln>
          <a:effectLst>
            <a:softEdge rad="112500"/>
          </a:effectLst>
        </p:spPr>
      </p:pic>
      <p:pic>
        <p:nvPicPr>
          <p:cNvPr id="37" name="Immagine 36" descr="Immagine che contiene testo, erba, aria aperta, barile&#10;&#10;Descrizione generata automaticamente">
            <a:extLst>
              <a:ext uri="{FF2B5EF4-FFF2-40B4-BE49-F238E27FC236}">
                <a16:creationId xmlns:a16="http://schemas.microsoft.com/office/drawing/2014/main" id="{A13AB4B7-2DC8-2C26-8F0A-A81957AF307B}"/>
              </a:ext>
            </a:extLst>
          </p:cNvPr>
          <p:cNvPicPr>
            <a:picLocks noChangeAspect="1"/>
          </p:cNvPicPr>
          <p:nvPr/>
        </p:nvPicPr>
        <p:blipFill rotWithShape="1">
          <a:blip r:embed="rId6">
            <a:extLst>
              <a:ext uri="{28A0092B-C50C-407E-A947-70E740481C1C}">
                <a14:useLocalDpi xmlns:a14="http://schemas.microsoft.com/office/drawing/2010/main" val="0"/>
              </a:ext>
            </a:extLst>
          </a:blip>
          <a:srcRect l="8181" t="26263" r="10001" b="9764"/>
          <a:stretch/>
        </p:blipFill>
        <p:spPr>
          <a:xfrm>
            <a:off x="5096828" y="2605333"/>
            <a:ext cx="7062903" cy="4141826"/>
          </a:xfrm>
          <a:prstGeom prst="rect">
            <a:avLst/>
          </a:prstGeom>
          <a:ln>
            <a:noFill/>
          </a:ln>
          <a:effectLst>
            <a:softEdge rad="112500"/>
          </a:effectLst>
        </p:spPr>
      </p:pic>
      <p:pic>
        <p:nvPicPr>
          <p:cNvPr id="35" name="Immagine 34">
            <a:extLst>
              <a:ext uri="{FF2B5EF4-FFF2-40B4-BE49-F238E27FC236}">
                <a16:creationId xmlns:a16="http://schemas.microsoft.com/office/drawing/2014/main" id="{E78CA7AB-4A91-7D74-B4C2-A0A9AF8C9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3237" y="129308"/>
            <a:ext cx="3035716" cy="4320871"/>
          </a:xfrm>
          <a:prstGeom prst="rect">
            <a:avLst/>
          </a:prstGeom>
          <a:ln>
            <a:noFill/>
          </a:ln>
          <a:effectLst>
            <a:softEdge rad="112500"/>
          </a:effectLst>
        </p:spPr>
      </p:pic>
      <p:pic>
        <p:nvPicPr>
          <p:cNvPr id="33" name="Immagine 32" descr="Immagine che contiene terreno&#10;&#10;Descrizione generata automaticamente">
            <a:extLst>
              <a:ext uri="{FF2B5EF4-FFF2-40B4-BE49-F238E27FC236}">
                <a16:creationId xmlns:a16="http://schemas.microsoft.com/office/drawing/2014/main" id="{B82A85FD-B8D8-4195-9193-9918C692F8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8881" y="2362869"/>
            <a:ext cx="3048001" cy="2244530"/>
          </a:xfrm>
          <a:prstGeom prst="rect">
            <a:avLst/>
          </a:prstGeom>
          <a:ln>
            <a:noFill/>
          </a:ln>
          <a:effectLst>
            <a:softEdge rad="112500"/>
          </a:effectLst>
        </p:spPr>
      </p:pic>
      <p:pic>
        <p:nvPicPr>
          <p:cNvPr id="39" name="Immagine 38" descr="Immagine che contiene interno&#10;&#10;Descrizione generata automaticamente">
            <a:extLst>
              <a:ext uri="{FF2B5EF4-FFF2-40B4-BE49-F238E27FC236}">
                <a16:creationId xmlns:a16="http://schemas.microsoft.com/office/drawing/2014/main" id="{290E1D70-99A7-1852-01F7-A7D1191B39C6}"/>
              </a:ext>
            </a:extLst>
          </p:cNvPr>
          <p:cNvPicPr>
            <a:picLocks noChangeAspect="1"/>
          </p:cNvPicPr>
          <p:nvPr/>
        </p:nvPicPr>
        <p:blipFill rotWithShape="1">
          <a:blip r:embed="rId9">
            <a:extLst>
              <a:ext uri="{28A0092B-C50C-407E-A947-70E740481C1C}">
                <a14:useLocalDpi xmlns:a14="http://schemas.microsoft.com/office/drawing/2010/main" val="0"/>
              </a:ext>
            </a:extLst>
          </a:blip>
          <a:srcRect b="26085"/>
          <a:stretch/>
        </p:blipFill>
        <p:spPr>
          <a:xfrm>
            <a:off x="5446633" y="2360012"/>
            <a:ext cx="3856622" cy="2137976"/>
          </a:xfrm>
          <a:prstGeom prst="rect">
            <a:avLst/>
          </a:prstGeom>
          <a:ln>
            <a:noFill/>
          </a:ln>
          <a:effectLst>
            <a:softEdge rad="112500"/>
          </a:effectLst>
        </p:spPr>
      </p:pic>
    </p:spTree>
    <p:extLst>
      <p:ext uri="{BB962C8B-B14F-4D97-AF65-F5344CB8AC3E}">
        <p14:creationId xmlns:p14="http://schemas.microsoft.com/office/powerpoint/2010/main" val="949906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2D61F7EF-75E9-4DDC-94A3-8272534772C5}"/>
              </a:ext>
            </a:extLst>
          </p:cNvPr>
          <p:cNvGrpSpPr/>
          <p:nvPr/>
        </p:nvGrpSpPr>
        <p:grpSpPr>
          <a:xfrm>
            <a:off x="4753840" y="1595501"/>
            <a:ext cx="2684320" cy="1833499"/>
            <a:chOff x="4785357" y="2103117"/>
            <a:chExt cx="2684320" cy="1833499"/>
          </a:xfrm>
        </p:grpSpPr>
        <p:pic>
          <p:nvPicPr>
            <p:cNvPr id="9" name="Immagine 8" descr="Immagine che contiene testo, segnale&#10;&#10;Descrizione generata automaticamente">
              <a:extLst>
                <a:ext uri="{FF2B5EF4-FFF2-40B4-BE49-F238E27FC236}">
                  <a16:creationId xmlns:a16="http://schemas.microsoft.com/office/drawing/2014/main" id="{8C3F5173-B74F-4DD9-915C-7C889A483D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85357" y="2103117"/>
              <a:ext cx="2621285" cy="1325883"/>
            </a:xfrm>
            <a:prstGeom prst="rect">
              <a:avLst/>
            </a:prstGeom>
          </p:spPr>
        </p:pic>
        <p:sp>
          <p:nvSpPr>
            <p:cNvPr id="19" name="Titolo 1">
              <a:extLst>
                <a:ext uri="{FF2B5EF4-FFF2-40B4-BE49-F238E27FC236}">
                  <a16:creationId xmlns:a16="http://schemas.microsoft.com/office/drawing/2014/main" id="{1D886808-FE1F-4281-B7CF-6117F533278D}"/>
                </a:ext>
              </a:extLst>
            </p:cNvPr>
            <p:cNvSpPr txBox="1">
              <a:spLocks/>
            </p:cNvSpPr>
            <p:nvPr/>
          </p:nvSpPr>
          <p:spPr>
            <a:xfrm>
              <a:off x="6062747" y="3300152"/>
              <a:ext cx="1406930" cy="63646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b="1" dirty="0">
                  <a:solidFill>
                    <a:schemeClr val="tx1">
                      <a:lumMod val="75000"/>
                      <a:lumOff val="25000"/>
                    </a:schemeClr>
                  </a:solidFill>
                </a:rPr>
                <a:t>PAUSE</a:t>
              </a:r>
            </a:p>
          </p:txBody>
        </p:sp>
        <p:sp>
          <p:nvSpPr>
            <p:cNvPr id="21" name="Titolo 1">
              <a:extLst>
                <a:ext uri="{FF2B5EF4-FFF2-40B4-BE49-F238E27FC236}">
                  <a16:creationId xmlns:a16="http://schemas.microsoft.com/office/drawing/2014/main" id="{14CB8CAD-5F66-4FD5-8854-600EC70BFCFB}"/>
                </a:ext>
              </a:extLst>
            </p:cNvPr>
            <p:cNvSpPr txBox="1">
              <a:spLocks/>
            </p:cNvSpPr>
            <p:nvPr/>
          </p:nvSpPr>
          <p:spPr>
            <a:xfrm>
              <a:off x="4860174" y="3300152"/>
              <a:ext cx="1209494" cy="6364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300" b="1" dirty="0">
                  <a:solidFill>
                    <a:schemeClr val="bg1">
                      <a:lumMod val="65000"/>
                    </a:schemeClr>
                  </a:solidFill>
                </a:rPr>
                <a:t>PLAY</a:t>
              </a:r>
            </a:p>
          </p:txBody>
        </p:sp>
      </p:grpSp>
      <p:pic>
        <p:nvPicPr>
          <p:cNvPr id="7" name="Picture 14">
            <a:extLst>
              <a:ext uri="{FF2B5EF4-FFF2-40B4-BE49-F238E27FC236}">
                <a16:creationId xmlns:a16="http://schemas.microsoft.com/office/drawing/2014/main" id="{11FC72F8-2109-4B0B-AF5D-3895C5405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32806"/>
            <a:ext cx="121920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38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2D61F7EF-75E9-4DDC-94A3-8272534772C5}"/>
              </a:ext>
            </a:extLst>
          </p:cNvPr>
          <p:cNvGrpSpPr/>
          <p:nvPr/>
        </p:nvGrpSpPr>
        <p:grpSpPr>
          <a:xfrm>
            <a:off x="4753840" y="1595501"/>
            <a:ext cx="2684320" cy="1833499"/>
            <a:chOff x="4785357" y="2103117"/>
            <a:chExt cx="2684320" cy="1833499"/>
          </a:xfrm>
        </p:grpSpPr>
        <p:pic>
          <p:nvPicPr>
            <p:cNvPr id="9" name="Immagine 8" descr="Immagine che contiene testo, segnale&#10;&#10;Descrizione generata automaticamente">
              <a:extLst>
                <a:ext uri="{FF2B5EF4-FFF2-40B4-BE49-F238E27FC236}">
                  <a16:creationId xmlns:a16="http://schemas.microsoft.com/office/drawing/2014/main" id="{8C3F5173-B74F-4DD9-915C-7C889A483D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85357" y="2103117"/>
              <a:ext cx="2621285" cy="1325883"/>
            </a:xfrm>
            <a:prstGeom prst="rect">
              <a:avLst/>
            </a:prstGeom>
          </p:spPr>
        </p:pic>
        <p:sp>
          <p:nvSpPr>
            <p:cNvPr id="19" name="Titolo 1">
              <a:extLst>
                <a:ext uri="{FF2B5EF4-FFF2-40B4-BE49-F238E27FC236}">
                  <a16:creationId xmlns:a16="http://schemas.microsoft.com/office/drawing/2014/main" id="{1D886808-FE1F-4281-B7CF-6117F533278D}"/>
                </a:ext>
              </a:extLst>
            </p:cNvPr>
            <p:cNvSpPr txBox="1">
              <a:spLocks/>
            </p:cNvSpPr>
            <p:nvPr/>
          </p:nvSpPr>
          <p:spPr>
            <a:xfrm>
              <a:off x="6062747" y="3300152"/>
              <a:ext cx="1406930" cy="63646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b="1" dirty="0">
                  <a:solidFill>
                    <a:schemeClr val="bg1">
                      <a:lumMod val="65000"/>
                    </a:schemeClr>
                  </a:solidFill>
                </a:rPr>
                <a:t>PAUSE</a:t>
              </a:r>
            </a:p>
          </p:txBody>
        </p:sp>
        <p:sp>
          <p:nvSpPr>
            <p:cNvPr id="21" name="Titolo 1">
              <a:extLst>
                <a:ext uri="{FF2B5EF4-FFF2-40B4-BE49-F238E27FC236}">
                  <a16:creationId xmlns:a16="http://schemas.microsoft.com/office/drawing/2014/main" id="{14CB8CAD-5F66-4FD5-8854-600EC70BFCFB}"/>
                </a:ext>
              </a:extLst>
            </p:cNvPr>
            <p:cNvSpPr txBox="1">
              <a:spLocks/>
            </p:cNvSpPr>
            <p:nvPr/>
          </p:nvSpPr>
          <p:spPr>
            <a:xfrm>
              <a:off x="4860174" y="3300152"/>
              <a:ext cx="1209494" cy="6364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300" b="1" dirty="0">
                  <a:solidFill>
                    <a:schemeClr val="tx1">
                      <a:lumMod val="75000"/>
                      <a:lumOff val="25000"/>
                    </a:schemeClr>
                  </a:solidFill>
                </a:rPr>
                <a:t>PLAY</a:t>
              </a:r>
            </a:p>
          </p:txBody>
        </p:sp>
      </p:grpSp>
      <p:pic>
        <p:nvPicPr>
          <p:cNvPr id="7" name="Picture 14">
            <a:extLst>
              <a:ext uri="{FF2B5EF4-FFF2-40B4-BE49-F238E27FC236}">
                <a16:creationId xmlns:a16="http://schemas.microsoft.com/office/drawing/2014/main" id="{9D72487B-AE59-4139-9CF8-DDFA6510F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32806"/>
            <a:ext cx="121920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935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Users\Stefania.Vichi\Desktop\bg_1.png">
            <a:extLst>
              <a:ext uri="{FF2B5EF4-FFF2-40B4-BE49-F238E27FC236}">
                <a16:creationId xmlns:a16="http://schemas.microsoft.com/office/drawing/2014/main" id="{9E10D91A-4E51-4C3B-A5F7-9BA0C0CC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25" r="9575" b="-1"/>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 name="Group 10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11" name="Freeform: Shape 1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799913" y="4253428"/>
            <a:ext cx="10592174" cy="1484158"/>
          </a:xfrm>
        </p:spPr>
        <p:txBody>
          <a:bodyPr anchor="t">
            <a:normAutofit fontScale="90000"/>
          </a:bodyPr>
          <a:lstStyle/>
          <a:p>
            <a:pPr>
              <a:lnSpc>
                <a:spcPct val="100000"/>
              </a:lnSpc>
            </a:pPr>
            <a:r>
              <a:rPr lang="it-IT" sz="5400" dirty="0">
                <a:solidFill>
                  <a:schemeClr val="tx2"/>
                </a:solidFill>
              </a:rPr>
              <a:t>Assemblea </a:t>
            </a:r>
            <a:br>
              <a:rPr lang="it-IT" sz="5400" dirty="0">
                <a:solidFill>
                  <a:schemeClr val="tx2"/>
                </a:solidFill>
              </a:rPr>
            </a:br>
            <a:r>
              <a:rPr lang="it-IT" sz="5400" dirty="0">
                <a:solidFill>
                  <a:schemeClr val="tx2"/>
                </a:solidFill>
              </a:rPr>
              <a:t>Noi Trento APS</a:t>
            </a:r>
          </a:p>
        </p:txBody>
      </p:sp>
      <p:sp>
        <p:nvSpPr>
          <p:cNvPr id="10" name="Sottotitolo 2">
            <a:extLst>
              <a:ext uri="{FF2B5EF4-FFF2-40B4-BE49-F238E27FC236}">
                <a16:creationId xmlns:a16="http://schemas.microsoft.com/office/drawing/2014/main" id="{230D0FD9-B482-4771-8D53-4FBBD475CD44}"/>
              </a:ext>
            </a:extLst>
          </p:cNvPr>
          <p:cNvSpPr>
            <a:spLocks noGrp="1"/>
          </p:cNvSpPr>
          <p:nvPr>
            <p:ph type="subTitle" idx="1"/>
          </p:nvPr>
        </p:nvSpPr>
        <p:spPr>
          <a:xfrm>
            <a:off x="5042316" y="5714452"/>
            <a:ext cx="2104318" cy="436139"/>
          </a:xfrm>
        </p:spPr>
        <p:txBody>
          <a:bodyPr>
            <a:normAutofit/>
          </a:bodyPr>
          <a:lstStyle/>
          <a:p>
            <a:pPr algn="l"/>
            <a:r>
              <a:rPr lang="it-IT" dirty="0">
                <a:solidFill>
                  <a:schemeClr val="tx2">
                    <a:lumMod val="60000"/>
                    <a:lumOff val="40000"/>
                  </a:schemeClr>
                </a:solidFill>
              </a:rPr>
              <a:t>15 aprile 2022</a:t>
            </a:r>
          </a:p>
        </p:txBody>
      </p:sp>
    </p:spTree>
    <p:extLst>
      <p:ext uri="{BB962C8B-B14F-4D97-AF65-F5344CB8AC3E}">
        <p14:creationId xmlns:p14="http://schemas.microsoft.com/office/powerpoint/2010/main" val="1980550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6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638881" y="639193"/>
            <a:ext cx="5676953" cy="3573516"/>
          </a:xfrm>
        </p:spPr>
        <p:txBody>
          <a:bodyPr>
            <a:normAutofit/>
          </a:bodyPr>
          <a:lstStyle/>
          <a:p>
            <a:pPr algn="l"/>
            <a:r>
              <a:rPr lang="it-IT" sz="6100" dirty="0">
                <a:solidFill>
                  <a:schemeClr val="tx2"/>
                </a:solidFill>
              </a:rPr>
              <a:t>Rendiconto attività</a:t>
            </a:r>
          </a:p>
        </p:txBody>
      </p:sp>
      <p:sp>
        <p:nvSpPr>
          <p:cNvPr id="3" name="Sottotitolo 2">
            <a:extLst>
              <a:ext uri="{FF2B5EF4-FFF2-40B4-BE49-F238E27FC236}">
                <a16:creationId xmlns:a16="http://schemas.microsoft.com/office/drawing/2014/main" id="{005E0571-C199-4A32-A3CB-E0A2456EC743}"/>
              </a:ext>
            </a:extLst>
          </p:cNvPr>
          <p:cNvSpPr>
            <a:spLocks noGrp="1"/>
          </p:cNvSpPr>
          <p:nvPr>
            <p:ph type="subTitle" idx="1"/>
          </p:nvPr>
        </p:nvSpPr>
        <p:spPr>
          <a:xfrm>
            <a:off x="638882" y="4631161"/>
            <a:ext cx="3571810" cy="1559327"/>
          </a:xfrm>
        </p:spPr>
        <p:txBody>
          <a:bodyPr>
            <a:normAutofit/>
          </a:bodyPr>
          <a:lstStyle/>
          <a:p>
            <a:pPr algn="l"/>
            <a:r>
              <a:rPr lang="it-IT" dirty="0">
                <a:solidFill>
                  <a:schemeClr val="tx2"/>
                </a:solidFill>
              </a:rPr>
              <a:t>NOI Trento APS</a:t>
            </a:r>
          </a:p>
        </p:txBody>
      </p:sp>
      <p:sp>
        <p:nvSpPr>
          <p:cNvPr id="9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Stefania.Vichi\Desktop\img_2.png">
            <a:extLst>
              <a:ext uri="{FF2B5EF4-FFF2-40B4-BE49-F238E27FC236}">
                <a16:creationId xmlns:a16="http://schemas.microsoft.com/office/drawing/2014/main" id="{C8C1B881-83BF-4163-9E20-2CABF5DB74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88" b="2475"/>
          <a:stretch/>
        </p:blipFill>
        <p:spPr bwMode="auto">
          <a:xfrm>
            <a:off x="6733413" y="3664379"/>
            <a:ext cx="5458587" cy="3070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81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543700" y="3317009"/>
            <a:ext cx="3768917" cy="678964"/>
          </a:xfrm>
        </p:spPr>
        <p:txBody>
          <a:bodyPr>
            <a:normAutofit fontScale="90000"/>
          </a:bodyPr>
          <a:lstStyle/>
          <a:p>
            <a:pPr algn="l"/>
            <a:r>
              <a:rPr lang="it-IT" sz="4400" dirty="0">
                <a:solidFill>
                  <a:schemeClr val="tx2"/>
                </a:solidFill>
              </a:rPr>
              <a:t>Preghiera</a:t>
            </a: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162" y="2238375"/>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36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1">
            <a:extLst>
              <a:ext uri="{FF2B5EF4-FFF2-40B4-BE49-F238E27FC236}">
                <a16:creationId xmlns:a16="http://schemas.microsoft.com/office/drawing/2014/main" id="{F4D98EC6-C77B-44AD-885F-8CFEED23E146}"/>
              </a:ext>
            </a:extLst>
          </p:cNvPr>
          <p:cNvSpPr txBox="1">
            <a:spLocks/>
          </p:cNvSpPr>
          <p:nvPr/>
        </p:nvSpPr>
        <p:spPr>
          <a:xfrm>
            <a:off x="838200" y="365125"/>
            <a:ext cx="10515600" cy="7135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400" dirty="0">
                <a:solidFill>
                  <a:schemeClr val="tx2"/>
                </a:solidFill>
              </a:rPr>
              <a:t>I nodi della rete: le persone</a:t>
            </a:r>
          </a:p>
        </p:txBody>
      </p:sp>
      <p:sp>
        <p:nvSpPr>
          <p:cNvPr id="22" name="Segnaposto contenuto 2">
            <a:extLst>
              <a:ext uri="{FF2B5EF4-FFF2-40B4-BE49-F238E27FC236}">
                <a16:creationId xmlns:a16="http://schemas.microsoft.com/office/drawing/2014/main" id="{99FC97AF-3BD2-4DEA-908C-70FE59CDFCE0}"/>
              </a:ext>
            </a:extLst>
          </p:cNvPr>
          <p:cNvSpPr txBox="1">
            <a:spLocks/>
          </p:cNvSpPr>
          <p:nvPr/>
        </p:nvSpPr>
        <p:spPr>
          <a:xfrm>
            <a:off x="7197754" y="1168423"/>
            <a:ext cx="4707043" cy="3356202"/>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0"/>
              </a:spcBef>
            </a:pPr>
            <a:r>
              <a:rPr lang="it-IT" sz="2800" b="1" dirty="0">
                <a:solidFill>
                  <a:schemeClr val="tx2"/>
                </a:solidFill>
                <a:latin typeface="+mj-lt"/>
                <a:ea typeface="Calibri" panose="020F0502020204030204" pitchFamily="34" charset="0"/>
                <a:cs typeface="Times New Roman" panose="02020603050405020304" pitchFamily="18" charset="0"/>
              </a:rPr>
              <a:t>Tesserati 2022</a:t>
            </a:r>
            <a:endParaRPr lang="it-IT" sz="2800" dirty="0">
              <a:solidFill>
                <a:schemeClr val="tx2"/>
              </a:solidFill>
              <a:latin typeface="+mj-lt"/>
              <a:ea typeface="Calibri" panose="020F0502020204030204" pitchFamily="34" charset="0"/>
              <a:cs typeface="Times New Roman" panose="02020603050405020304" pitchFamily="18" charset="0"/>
            </a:endParaRPr>
          </a:p>
          <a:p>
            <a:pPr algn="l">
              <a:lnSpc>
                <a:spcPct val="120000"/>
              </a:lnSpc>
              <a:spcBef>
                <a:spcPts val="0"/>
              </a:spcBef>
            </a:pPr>
            <a:r>
              <a:rPr lang="it-IT" sz="2800" b="1" dirty="0">
                <a:solidFill>
                  <a:schemeClr val="tx2"/>
                </a:solidFill>
                <a:latin typeface="+mj-lt"/>
                <a:ea typeface="Calibri" panose="020F0502020204030204" pitchFamily="34" charset="0"/>
                <a:cs typeface="Times New Roman" panose="02020603050405020304" pitchFamily="18" charset="0"/>
              </a:rPr>
              <a:t>Tot. 19.218 (&gt;6.749)/2021, &gt;572/2020</a:t>
            </a:r>
            <a:r>
              <a:rPr lang="it-IT" sz="2800" dirty="0">
                <a:solidFill>
                  <a:schemeClr val="tx2"/>
                </a:solidFill>
                <a:latin typeface="+mj-lt"/>
                <a:ea typeface="Calibri" panose="020F0502020204030204" pitchFamily="34" charset="0"/>
                <a:cs typeface="Times New Roman" panose="02020603050405020304" pitchFamily="18" charset="0"/>
              </a:rPr>
              <a:t>)</a:t>
            </a:r>
          </a:p>
          <a:p>
            <a:pPr marL="355600" algn="l">
              <a:lnSpc>
                <a:spcPct val="120000"/>
              </a:lnSpc>
              <a:spcBef>
                <a:spcPts val="0"/>
              </a:spcBef>
            </a:pPr>
            <a:r>
              <a:rPr lang="it-IT" sz="2800" dirty="0">
                <a:solidFill>
                  <a:schemeClr val="tx2"/>
                </a:solidFill>
                <a:latin typeface="+mj-lt"/>
                <a:ea typeface="Calibri" panose="020F0502020204030204" pitchFamily="34" charset="0"/>
                <a:cs typeface="Times New Roman" panose="02020603050405020304" pitchFamily="18" charset="0"/>
              </a:rPr>
              <a:t>Adulti: 6.249 </a:t>
            </a:r>
          </a:p>
          <a:p>
            <a:pPr marL="355600" algn="l">
              <a:lnSpc>
                <a:spcPct val="120000"/>
              </a:lnSpc>
              <a:spcBef>
                <a:spcPts val="0"/>
              </a:spcBef>
            </a:pPr>
            <a:r>
              <a:rPr lang="it-IT" sz="2800" dirty="0">
                <a:solidFill>
                  <a:schemeClr val="tx2"/>
                </a:solidFill>
                <a:latin typeface="+mj-lt"/>
                <a:ea typeface="Calibri" panose="020F0502020204030204" pitchFamily="34" charset="0"/>
                <a:cs typeface="Times New Roman" panose="02020603050405020304" pitchFamily="18" charset="0"/>
              </a:rPr>
              <a:t>Ragazzi: 12.969 </a:t>
            </a:r>
          </a:p>
          <a:p>
            <a:pPr marL="722313" algn="l">
              <a:lnSpc>
                <a:spcPct val="120000"/>
              </a:lnSpc>
              <a:spcBef>
                <a:spcPts val="0"/>
              </a:spcBef>
            </a:pPr>
            <a:r>
              <a:rPr lang="it-IT" sz="2800" dirty="0">
                <a:solidFill>
                  <a:schemeClr val="tx2"/>
                </a:solidFill>
                <a:latin typeface="+mj-lt"/>
                <a:ea typeface="Calibri" panose="020F0502020204030204" pitchFamily="34" charset="0"/>
                <a:cs typeface="Times New Roman" panose="02020603050405020304" pitchFamily="18" charset="0"/>
              </a:rPr>
              <a:t>Maschi: 8.750</a:t>
            </a:r>
          </a:p>
          <a:p>
            <a:pPr marL="722313" algn="l">
              <a:lnSpc>
                <a:spcPct val="120000"/>
              </a:lnSpc>
              <a:spcBef>
                <a:spcPts val="0"/>
              </a:spcBef>
            </a:pPr>
            <a:r>
              <a:rPr lang="it-IT" sz="2800" dirty="0">
                <a:solidFill>
                  <a:schemeClr val="tx2"/>
                </a:solidFill>
                <a:latin typeface="+mj-lt"/>
                <a:ea typeface="Calibri" panose="020F0502020204030204" pitchFamily="34" charset="0"/>
                <a:cs typeface="Times New Roman" panose="02020603050405020304" pitchFamily="18" charset="0"/>
              </a:rPr>
              <a:t>Femmine: 10.468</a:t>
            </a:r>
          </a:p>
          <a:p>
            <a:pPr algn="l">
              <a:lnSpc>
                <a:spcPct val="120000"/>
              </a:lnSpc>
              <a:spcBef>
                <a:spcPts val="0"/>
              </a:spcBef>
            </a:pPr>
            <a:endParaRPr lang="it-IT" sz="2800" b="1" dirty="0">
              <a:solidFill>
                <a:schemeClr val="tx2"/>
              </a:solidFill>
              <a:latin typeface="+mj-lt"/>
              <a:ea typeface="Calibri" panose="020F0502020204030204" pitchFamily="34" charset="0"/>
              <a:cs typeface="Times New Roman" panose="02020603050405020304" pitchFamily="18" charset="0"/>
            </a:endParaRPr>
          </a:p>
          <a:p>
            <a:pPr algn="l">
              <a:lnSpc>
                <a:spcPct val="120000"/>
              </a:lnSpc>
              <a:spcBef>
                <a:spcPts val="0"/>
              </a:spcBef>
            </a:pPr>
            <a:r>
              <a:rPr lang="it-IT" sz="2800" b="1" dirty="0">
                <a:solidFill>
                  <a:schemeClr val="tx2"/>
                </a:solidFill>
                <a:latin typeface="+mj-lt"/>
                <a:ea typeface="Calibri" panose="020F0502020204030204" pitchFamily="34" charset="0"/>
                <a:cs typeface="Times New Roman" panose="02020603050405020304" pitchFamily="18" charset="0"/>
              </a:rPr>
              <a:t>Nr. Oratori </a:t>
            </a:r>
            <a:endParaRPr lang="it-IT" sz="2800" dirty="0">
              <a:solidFill>
                <a:schemeClr val="tx2"/>
              </a:solidFill>
              <a:latin typeface="+mj-lt"/>
              <a:ea typeface="Calibri" panose="020F0502020204030204" pitchFamily="34" charset="0"/>
              <a:cs typeface="Times New Roman" panose="02020603050405020304" pitchFamily="18" charset="0"/>
            </a:endParaRPr>
          </a:p>
          <a:p>
            <a:pPr algn="l">
              <a:lnSpc>
                <a:spcPct val="120000"/>
              </a:lnSpc>
              <a:spcBef>
                <a:spcPts val="0"/>
              </a:spcBef>
            </a:pPr>
            <a:r>
              <a:rPr lang="it-IT" sz="2800" b="1" dirty="0">
                <a:solidFill>
                  <a:schemeClr val="tx2"/>
                </a:solidFill>
                <a:latin typeface="+mj-lt"/>
                <a:ea typeface="Calibri" panose="020F0502020204030204" pitchFamily="34" charset="0"/>
                <a:cs typeface="Times New Roman" panose="02020603050405020304" pitchFamily="18" charset="0"/>
              </a:rPr>
              <a:t>91 oratori</a:t>
            </a:r>
            <a:r>
              <a:rPr lang="it-IT" sz="2800" dirty="0">
                <a:solidFill>
                  <a:schemeClr val="tx2"/>
                </a:solidFill>
                <a:latin typeface="+mj-lt"/>
                <a:ea typeface="Calibri" panose="020F0502020204030204" pitchFamily="34" charset="0"/>
                <a:cs typeface="Times New Roman" panose="02020603050405020304" pitchFamily="18" charset="0"/>
              </a:rPr>
              <a:t> aderenti a NOI Associazione </a:t>
            </a:r>
          </a:p>
          <a:p>
            <a:pPr algn="l">
              <a:lnSpc>
                <a:spcPct val="120000"/>
              </a:lnSpc>
              <a:spcBef>
                <a:spcPts val="0"/>
              </a:spcBef>
            </a:pPr>
            <a:r>
              <a:rPr lang="it-IT" sz="2000" dirty="0">
                <a:solidFill>
                  <a:schemeClr val="tx2"/>
                </a:solidFill>
                <a:latin typeface="+mj-lt"/>
                <a:ea typeface="Calibri" panose="020F0502020204030204" pitchFamily="34" charset="0"/>
                <a:cs typeface="Times New Roman" panose="02020603050405020304" pitchFamily="18" charset="0"/>
              </a:rPr>
              <a:t>(di cui 3 della provincia di Bolzano)</a:t>
            </a:r>
            <a:endParaRPr lang="it-IT" sz="2800" dirty="0">
              <a:solidFill>
                <a:schemeClr val="tx2"/>
              </a:solidFill>
              <a:latin typeface="+mj-lt"/>
              <a:ea typeface="Calibri" panose="020F0502020204030204" pitchFamily="34" charset="0"/>
              <a:cs typeface="Times New Roman" panose="02020603050405020304" pitchFamily="18" charset="0"/>
            </a:endParaRPr>
          </a:p>
          <a:p>
            <a:pPr algn="l">
              <a:lnSpc>
                <a:spcPct val="120000"/>
              </a:lnSpc>
              <a:spcBef>
                <a:spcPts val="0"/>
              </a:spcBef>
            </a:pPr>
            <a:endParaRPr lang="it-IT" dirty="0">
              <a:solidFill>
                <a:schemeClr val="tx2"/>
              </a:solidFill>
              <a:latin typeface="+mj-lt"/>
            </a:endParaRPr>
          </a:p>
          <a:p>
            <a:pPr algn="l">
              <a:lnSpc>
                <a:spcPct val="120000"/>
              </a:lnSpc>
              <a:spcBef>
                <a:spcPts val="0"/>
              </a:spcBef>
            </a:pPr>
            <a:endParaRPr lang="it-IT" dirty="0">
              <a:solidFill>
                <a:schemeClr val="tx2"/>
              </a:solidFill>
              <a:latin typeface="+mj-lt"/>
            </a:endParaRPr>
          </a:p>
        </p:txBody>
      </p:sp>
      <p:sp>
        <p:nvSpPr>
          <p:cNvPr id="24" name="CasellaDiTesto 23">
            <a:extLst>
              <a:ext uri="{FF2B5EF4-FFF2-40B4-BE49-F238E27FC236}">
                <a16:creationId xmlns:a16="http://schemas.microsoft.com/office/drawing/2014/main" id="{4F94115D-B6AE-48E7-B920-7EA7EEDFA861}"/>
              </a:ext>
            </a:extLst>
          </p:cNvPr>
          <p:cNvSpPr txBox="1"/>
          <p:nvPr/>
        </p:nvSpPr>
        <p:spPr>
          <a:xfrm>
            <a:off x="838200" y="4652044"/>
            <a:ext cx="8360179" cy="1856919"/>
          </a:xfrm>
          <a:prstGeom prst="rect">
            <a:avLst/>
          </a:prstGeom>
          <a:noFill/>
        </p:spPr>
        <p:txBody>
          <a:bodyPr wrap="square">
            <a:spAutoFit/>
          </a:bodyPr>
          <a:lstStyle/>
          <a:p>
            <a:pPr algn="just">
              <a:spcAft>
                <a:spcPts val="800"/>
              </a:spcAft>
            </a:pPr>
            <a:r>
              <a:rPr lang="it-IT" sz="1800" b="1" i="1" dirty="0">
                <a:solidFill>
                  <a:schemeClr val="tx2"/>
                </a:solidFill>
                <a:effectLst/>
                <a:latin typeface="+mj-lt"/>
                <a:ea typeface="Calibri" panose="020F0502020204030204" pitchFamily="34" charset="0"/>
                <a:cs typeface="Times New Roman" panose="02020603050405020304" pitchFamily="18" charset="0"/>
              </a:rPr>
              <a:t>Segreteria con Lucia &amp; </a:t>
            </a:r>
            <a:r>
              <a:rPr lang="it-IT" b="1" i="1" dirty="0">
                <a:solidFill>
                  <a:schemeClr val="tx2"/>
                </a:solidFill>
                <a:latin typeface="+mj-lt"/>
                <a:ea typeface="Calibri" panose="020F0502020204030204" pitchFamily="34" charset="0"/>
                <a:cs typeface="Times New Roman" panose="02020603050405020304" pitchFamily="18" charset="0"/>
              </a:rPr>
              <a:t>Elisa + </a:t>
            </a:r>
            <a:r>
              <a:rPr lang="it-IT" sz="1800" b="1" i="1" dirty="0">
                <a:solidFill>
                  <a:schemeClr val="tx2"/>
                </a:solidFill>
                <a:effectLst/>
                <a:latin typeface="+mj-lt"/>
                <a:ea typeface="Calibri" panose="020F0502020204030204" pitchFamily="34" charset="0"/>
                <a:cs typeface="Times New Roman" panose="02020603050405020304" pitchFamily="18" charset="0"/>
              </a:rPr>
              <a:t>direttivo</a:t>
            </a:r>
            <a:endParaRPr lang="it-IT" sz="1800" dirty="0">
              <a:solidFill>
                <a:schemeClr val="tx2"/>
              </a:solidFill>
              <a:effectLst/>
              <a:latin typeface="+mj-lt"/>
              <a:ea typeface="Calibri" panose="020F0502020204030204" pitchFamily="34" charset="0"/>
              <a:cs typeface="Times New Roman" panose="02020603050405020304" pitchFamily="18" charset="0"/>
            </a:endParaRPr>
          </a:p>
          <a:p>
            <a:pPr>
              <a:spcAft>
                <a:spcPts val="800"/>
              </a:spcAft>
            </a:pPr>
            <a:r>
              <a:rPr lang="it-IT" sz="1800" dirty="0">
                <a:solidFill>
                  <a:schemeClr val="tx2"/>
                </a:solidFill>
                <a:effectLst/>
                <a:latin typeface="+mj-lt"/>
                <a:ea typeface="Calibri" panose="020F0502020204030204" pitchFamily="34" charset="0"/>
                <a:cs typeface="Times New Roman" panose="02020603050405020304" pitchFamily="18" charset="0"/>
              </a:rPr>
              <a:t>Attività quotidiana e ordinaria di accompagnamento agli oratori, risposta a mail, telefonate, incontri. </a:t>
            </a:r>
            <a:br>
              <a:rPr lang="it-IT" sz="1800" dirty="0">
                <a:solidFill>
                  <a:schemeClr val="tx2"/>
                </a:solidFill>
                <a:effectLst/>
                <a:latin typeface="+mj-lt"/>
                <a:ea typeface="Calibri" panose="020F0502020204030204" pitchFamily="34" charset="0"/>
                <a:cs typeface="Times New Roman" panose="02020603050405020304" pitchFamily="18" charset="0"/>
              </a:rPr>
            </a:br>
            <a:r>
              <a:rPr lang="it-IT" sz="1800" dirty="0">
                <a:solidFill>
                  <a:schemeClr val="tx2"/>
                </a:solidFill>
                <a:effectLst/>
                <a:latin typeface="+mj-lt"/>
                <a:ea typeface="Calibri" panose="020F0502020204030204" pitchFamily="34" charset="0"/>
                <a:cs typeface="Times New Roman" panose="02020603050405020304" pitchFamily="18" charset="0"/>
              </a:rPr>
              <a:t>Supporto amministrativo, giuridico, fiscale. </a:t>
            </a:r>
            <a:br>
              <a:rPr lang="it-IT" sz="1800" dirty="0">
                <a:solidFill>
                  <a:schemeClr val="tx2"/>
                </a:solidFill>
                <a:effectLst/>
                <a:latin typeface="+mj-lt"/>
                <a:ea typeface="Calibri" panose="020F0502020204030204" pitchFamily="34" charset="0"/>
                <a:cs typeface="Times New Roman" panose="02020603050405020304" pitchFamily="18" charset="0"/>
              </a:rPr>
            </a:br>
            <a:r>
              <a:rPr lang="it-IT" sz="1800" dirty="0">
                <a:solidFill>
                  <a:schemeClr val="tx2"/>
                </a:solidFill>
                <a:effectLst/>
                <a:latin typeface="+mj-lt"/>
                <a:ea typeface="Calibri" panose="020F0502020204030204" pitchFamily="34" charset="0"/>
                <a:cs typeface="Times New Roman" panose="02020603050405020304" pitchFamily="18" charset="0"/>
              </a:rPr>
              <a:t>Coordinamento, programmazione, progettazione di attività formative, </a:t>
            </a:r>
            <a:br>
              <a:rPr lang="it-IT" sz="1800" dirty="0">
                <a:solidFill>
                  <a:schemeClr val="tx2"/>
                </a:solidFill>
                <a:effectLst/>
                <a:latin typeface="+mj-lt"/>
                <a:ea typeface="Calibri" panose="020F0502020204030204" pitchFamily="34" charset="0"/>
                <a:cs typeface="Times New Roman" panose="02020603050405020304" pitchFamily="18" charset="0"/>
              </a:rPr>
            </a:br>
            <a:r>
              <a:rPr lang="it-IT" sz="1800" dirty="0">
                <a:solidFill>
                  <a:schemeClr val="tx2"/>
                </a:solidFill>
                <a:effectLst/>
                <a:latin typeface="+mj-lt"/>
                <a:ea typeface="Calibri" panose="020F0502020204030204" pitchFamily="34" charset="0"/>
                <a:cs typeface="Times New Roman" panose="02020603050405020304" pitchFamily="18" charset="0"/>
              </a:rPr>
              <a:t>ludico ricreative e sociali.</a:t>
            </a:r>
          </a:p>
        </p:txBody>
      </p:sp>
      <p:pic>
        <p:nvPicPr>
          <p:cNvPr id="29" name="Immagine 28">
            <a:extLst>
              <a:ext uri="{FF2B5EF4-FFF2-40B4-BE49-F238E27FC236}">
                <a16:creationId xmlns:a16="http://schemas.microsoft.com/office/drawing/2014/main" id="{30BC140D-30DD-4B52-997A-DF80330EE6FA}"/>
              </a:ext>
            </a:extLst>
          </p:cNvPr>
          <p:cNvPicPr>
            <a:picLocks noChangeAspect="1"/>
          </p:cNvPicPr>
          <p:nvPr/>
        </p:nvPicPr>
        <p:blipFill>
          <a:blip r:embed="rId2"/>
          <a:stretch>
            <a:fillRect/>
          </a:stretch>
        </p:blipFill>
        <p:spPr>
          <a:xfrm>
            <a:off x="838200" y="1277496"/>
            <a:ext cx="6251895" cy="2808733"/>
          </a:xfrm>
          <a:prstGeom prst="rect">
            <a:avLst/>
          </a:prstGeom>
        </p:spPr>
      </p:pic>
      <p:pic>
        <p:nvPicPr>
          <p:cNvPr id="4098" name="Picture 2">
            <a:extLst>
              <a:ext uri="{FF2B5EF4-FFF2-40B4-BE49-F238E27FC236}">
                <a16:creationId xmlns:a16="http://schemas.microsoft.com/office/drawing/2014/main" id="{402467B4-F91F-4056-A6BF-2DE93C30F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92"/>
          <a:stretch/>
        </p:blipFill>
        <p:spPr bwMode="auto">
          <a:xfrm>
            <a:off x="3965170" y="2951018"/>
            <a:ext cx="3083360" cy="1118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biettivo_2">
            <a:extLst>
              <a:ext uri="{FF2B5EF4-FFF2-40B4-BE49-F238E27FC236}">
                <a16:creationId xmlns:a16="http://schemas.microsoft.com/office/drawing/2014/main" id="{B456F59B-231A-46FF-876E-FA996A07B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3546" y="4389878"/>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340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9663B25-7400-4CEB-A4B3-A605EAB03930}"/>
              </a:ext>
            </a:extLst>
          </p:cNvPr>
          <p:cNvSpPr>
            <a:spLocks noGrp="1"/>
          </p:cNvSpPr>
          <p:nvPr>
            <p:ph type="title"/>
          </p:nvPr>
        </p:nvSpPr>
        <p:spPr>
          <a:xfrm>
            <a:off x="466589" y="2079259"/>
            <a:ext cx="4802249" cy="733986"/>
          </a:xfrm>
        </p:spPr>
        <p:txBody>
          <a:bodyPr>
            <a:normAutofit/>
          </a:bodyPr>
          <a:lstStyle/>
          <a:p>
            <a:pPr algn="l"/>
            <a:r>
              <a:rPr lang="it-IT" sz="4000" dirty="0">
                <a:solidFill>
                  <a:schemeClr val="tx2"/>
                </a:solidFill>
              </a:rPr>
              <a:t>Servizio Civile 2022</a:t>
            </a:r>
          </a:p>
        </p:txBody>
      </p:sp>
      <p:pic>
        <p:nvPicPr>
          <p:cNvPr id="13" name="Immagine 12">
            <a:extLst>
              <a:ext uri="{FF2B5EF4-FFF2-40B4-BE49-F238E27FC236}">
                <a16:creationId xmlns:a16="http://schemas.microsoft.com/office/drawing/2014/main" id="{CC6FE26A-759E-4F4E-955E-608307D3AFE2}"/>
              </a:ext>
            </a:extLst>
          </p:cNvPr>
          <p:cNvPicPr>
            <a:picLocks noChangeAspect="1"/>
          </p:cNvPicPr>
          <p:nvPr/>
        </p:nvPicPr>
        <p:blipFill rotWithShape="1">
          <a:blip r:embed="rId2">
            <a:extLst>
              <a:ext uri="{28A0092B-C50C-407E-A947-70E740481C1C}">
                <a14:useLocalDpi xmlns:a14="http://schemas.microsoft.com/office/drawing/2010/main" val="0"/>
              </a:ext>
            </a:extLst>
          </a:blip>
          <a:srcRect t="10239" r="-1" b="29318"/>
          <a:stretch/>
        </p:blipFill>
        <p:spPr>
          <a:xfrm>
            <a:off x="5995436" y="1"/>
            <a:ext cx="3016307" cy="2223338"/>
          </a:xfrm>
          <a:prstGeom prst="rect">
            <a:avLst/>
          </a:prstGeom>
        </p:spPr>
      </p:pic>
      <p:pic>
        <p:nvPicPr>
          <p:cNvPr id="15" name="Immagine 14" descr="Immagine che contiene testo, quotidiano, ricevuta&#10;&#10;Descrizione generata automaticamente">
            <a:extLst>
              <a:ext uri="{FF2B5EF4-FFF2-40B4-BE49-F238E27FC236}">
                <a16:creationId xmlns:a16="http://schemas.microsoft.com/office/drawing/2014/main" id="{5C416269-5596-4871-8629-4C2FD63484C4}"/>
              </a:ext>
            </a:extLst>
          </p:cNvPr>
          <p:cNvPicPr>
            <a:picLocks noChangeAspect="1"/>
          </p:cNvPicPr>
          <p:nvPr/>
        </p:nvPicPr>
        <p:blipFill rotWithShape="1">
          <a:blip r:embed="rId3">
            <a:extLst>
              <a:ext uri="{28A0092B-C50C-407E-A947-70E740481C1C}">
                <a14:useLocalDpi xmlns:a14="http://schemas.microsoft.com/office/drawing/2010/main" val="0"/>
              </a:ext>
            </a:extLst>
          </a:blip>
          <a:srcRect t="27976" r="1" b="26166"/>
          <a:stretch/>
        </p:blipFill>
        <p:spPr>
          <a:xfrm>
            <a:off x="9188878" y="10"/>
            <a:ext cx="3003123" cy="1679499"/>
          </a:xfrm>
          <a:prstGeom prst="rect">
            <a:avLst/>
          </a:prstGeom>
        </p:spPr>
      </p:pic>
      <p:sp>
        <p:nvSpPr>
          <p:cNvPr id="4" name="Segnaposto contenuto 2">
            <a:extLst>
              <a:ext uri="{FF2B5EF4-FFF2-40B4-BE49-F238E27FC236}">
                <a16:creationId xmlns:a16="http://schemas.microsoft.com/office/drawing/2014/main" id="{8E2BF0D4-65B0-4E8A-85C3-CDDE42F30808}"/>
              </a:ext>
            </a:extLst>
          </p:cNvPr>
          <p:cNvSpPr>
            <a:spLocks noGrp="1"/>
          </p:cNvSpPr>
          <p:nvPr>
            <p:ph idx="1"/>
          </p:nvPr>
        </p:nvSpPr>
        <p:spPr>
          <a:xfrm>
            <a:off x="466589" y="2925986"/>
            <a:ext cx="4382193" cy="3384817"/>
          </a:xfrm>
        </p:spPr>
        <p:txBody>
          <a:bodyPr>
            <a:normAutofit lnSpcReduction="10000"/>
          </a:bodyPr>
          <a:lstStyle/>
          <a:p>
            <a:pPr marL="0" indent="0">
              <a:lnSpc>
                <a:spcPct val="120000"/>
              </a:lnSpc>
              <a:spcAft>
                <a:spcPts val="800"/>
              </a:spcAft>
              <a:buNone/>
            </a:pPr>
            <a:r>
              <a:rPr lang="it-IT" sz="1600" dirty="0">
                <a:solidFill>
                  <a:schemeClr val="tx2"/>
                </a:solidFill>
                <a:effectLst/>
                <a:latin typeface="+mj-lt"/>
                <a:ea typeface="Calibri" panose="020F0502020204030204" pitchFamily="34" charset="0"/>
                <a:cs typeface="Times New Roman" panose="02020603050405020304" pitchFamily="18" charset="0"/>
              </a:rPr>
              <a:t>Per NOI un anno in cui possiamo </a:t>
            </a:r>
            <a:r>
              <a:rPr lang="it-IT" sz="1600" b="1" dirty="0">
                <a:solidFill>
                  <a:schemeClr val="tx2"/>
                </a:solidFill>
                <a:effectLst/>
                <a:latin typeface="+mj-lt"/>
                <a:ea typeface="Calibri" panose="020F0502020204030204" pitchFamily="34" charset="0"/>
                <a:cs typeface="Times New Roman" panose="02020603050405020304" pitchFamily="18" charset="0"/>
              </a:rPr>
              <a:t>ascoltare</a:t>
            </a:r>
            <a:r>
              <a:rPr lang="it-IT" sz="1600" dirty="0">
                <a:solidFill>
                  <a:schemeClr val="tx2"/>
                </a:solidFill>
                <a:effectLst/>
                <a:latin typeface="+mj-lt"/>
                <a:ea typeface="Calibri" panose="020F0502020204030204" pitchFamily="34" charset="0"/>
                <a:cs typeface="Times New Roman" panose="02020603050405020304" pitchFamily="18" charset="0"/>
              </a:rPr>
              <a:t>, </a:t>
            </a:r>
            <a:r>
              <a:rPr lang="it-IT" sz="1600" b="1" dirty="0">
                <a:solidFill>
                  <a:schemeClr val="tx2"/>
                </a:solidFill>
                <a:effectLst/>
                <a:latin typeface="+mj-lt"/>
                <a:ea typeface="Calibri" panose="020F0502020204030204" pitchFamily="34" charset="0"/>
                <a:cs typeface="Times New Roman" panose="02020603050405020304" pitchFamily="18" charset="0"/>
              </a:rPr>
              <a:t>accompagnare</a:t>
            </a:r>
            <a:r>
              <a:rPr lang="it-IT" sz="1600" dirty="0">
                <a:solidFill>
                  <a:schemeClr val="tx2"/>
                </a:solidFill>
                <a:effectLst/>
                <a:latin typeface="+mj-lt"/>
                <a:ea typeface="Calibri" panose="020F0502020204030204" pitchFamily="34" charset="0"/>
                <a:cs typeface="Times New Roman" panose="02020603050405020304" pitchFamily="18" charset="0"/>
              </a:rPr>
              <a:t> questi ragazzi, </a:t>
            </a:r>
            <a:r>
              <a:rPr lang="it-IT" sz="1600" b="1" dirty="0">
                <a:solidFill>
                  <a:schemeClr val="tx2"/>
                </a:solidFill>
                <a:effectLst/>
                <a:latin typeface="+mj-lt"/>
                <a:ea typeface="Calibri" panose="020F0502020204030204" pitchFamily="34" charset="0"/>
                <a:cs typeface="Times New Roman" panose="02020603050405020304" pitchFamily="18" charset="0"/>
              </a:rPr>
              <a:t>coinvolgendo</a:t>
            </a:r>
            <a:r>
              <a:rPr lang="it-IT" sz="1600" dirty="0">
                <a:solidFill>
                  <a:schemeClr val="tx2"/>
                </a:solidFill>
                <a:effectLst/>
                <a:latin typeface="+mj-lt"/>
                <a:ea typeface="Calibri" panose="020F0502020204030204" pitchFamily="34" charset="0"/>
                <a:cs typeface="Times New Roman" panose="02020603050405020304" pitchFamily="18" charset="0"/>
              </a:rPr>
              <a:t> </a:t>
            </a:r>
            <a:r>
              <a:rPr lang="it-IT" sz="1600" b="1" dirty="0">
                <a:solidFill>
                  <a:schemeClr val="tx2"/>
                </a:solidFill>
                <a:effectLst/>
                <a:latin typeface="+mj-lt"/>
                <a:ea typeface="Calibri" panose="020F0502020204030204" pitchFamily="34" charset="0"/>
                <a:cs typeface="Times New Roman" panose="02020603050405020304" pitchFamily="18" charset="0"/>
              </a:rPr>
              <a:t>le</a:t>
            </a:r>
            <a:r>
              <a:rPr lang="it-IT" sz="1600" dirty="0">
                <a:solidFill>
                  <a:schemeClr val="tx2"/>
                </a:solidFill>
                <a:effectLst/>
                <a:latin typeface="+mj-lt"/>
                <a:ea typeface="Calibri" panose="020F0502020204030204" pitchFamily="34" charset="0"/>
                <a:cs typeface="Times New Roman" panose="02020603050405020304" pitchFamily="18" charset="0"/>
              </a:rPr>
              <a:t> </a:t>
            </a:r>
            <a:r>
              <a:rPr lang="it-IT" sz="1600" b="1" dirty="0">
                <a:solidFill>
                  <a:schemeClr val="tx2"/>
                </a:solidFill>
                <a:effectLst/>
                <a:latin typeface="+mj-lt"/>
                <a:ea typeface="Calibri" panose="020F0502020204030204" pitchFamily="34" charset="0"/>
                <a:cs typeface="Times New Roman" panose="02020603050405020304" pitchFamily="18" charset="0"/>
              </a:rPr>
              <a:t>comunità</a:t>
            </a:r>
            <a:r>
              <a:rPr lang="it-IT" sz="1600" dirty="0">
                <a:solidFill>
                  <a:schemeClr val="tx2"/>
                </a:solidFill>
                <a:effectLst/>
                <a:latin typeface="+mj-lt"/>
                <a:ea typeface="Calibri" panose="020F0502020204030204" pitchFamily="34" charset="0"/>
                <a:cs typeface="Times New Roman" panose="02020603050405020304" pitchFamily="18" charset="0"/>
              </a:rPr>
              <a:t>, i volontari negli oratori, </a:t>
            </a:r>
            <a:r>
              <a:rPr lang="it-IT" sz="1600" b="1" dirty="0">
                <a:solidFill>
                  <a:schemeClr val="tx2"/>
                </a:solidFill>
                <a:effectLst/>
                <a:latin typeface="+mj-lt"/>
                <a:ea typeface="Calibri" panose="020F0502020204030204" pitchFamily="34" charset="0"/>
                <a:cs typeface="Times New Roman" panose="02020603050405020304" pitchFamily="18" charset="0"/>
              </a:rPr>
              <a:t>valorizzandoli</a:t>
            </a:r>
            <a:r>
              <a:rPr lang="it-IT" sz="1600" dirty="0">
                <a:solidFill>
                  <a:schemeClr val="tx2"/>
                </a:solidFill>
                <a:effectLst/>
                <a:latin typeface="+mj-lt"/>
                <a:ea typeface="Calibri" panose="020F0502020204030204" pitchFamily="34" charset="0"/>
                <a:cs typeface="Times New Roman" panose="02020603050405020304" pitchFamily="18" charset="0"/>
              </a:rPr>
              <a:t> nei nostri uffici, dando loro </a:t>
            </a:r>
            <a:r>
              <a:rPr lang="it-IT" sz="1600" b="1" dirty="0">
                <a:solidFill>
                  <a:schemeClr val="tx2"/>
                </a:solidFill>
                <a:effectLst/>
                <a:latin typeface="+mj-lt"/>
                <a:ea typeface="Calibri" panose="020F0502020204030204" pitchFamily="34" charset="0"/>
                <a:cs typeface="Times New Roman" panose="02020603050405020304" pitchFamily="18" charset="0"/>
              </a:rPr>
              <a:t>opportunità</a:t>
            </a:r>
            <a:r>
              <a:rPr lang="it-IT" sz="1600" dirty="0">
                <a:solidFill>
                  <a:schemeClr val="tx2"/>
                </a:solidFill>
                <a:effectLst/>
                <a:latin typeface="+mj-lt"/>
                <a:ea typeface="Calibri" panose="020F0502020204030204" pitchFamily="34" charset="0"/>
                <a:cs typeface="Times New Roman" panose="02020603050405020304" pitchFamily="18" charset="0"/>
              </a:rPr>
              <a:t> </a:t>
            </a:r>
            <a:r>
              <a:rPr lang="it-IT" sz="1600" b="1" dirty="0">
                <a:solidFill>
                  <a:schemeClr val="tx2"/>
                </a:solidFill>
                <a:effectLst/>
                <a:latin typeface="+mj-lt"/>
                <a:ea typeface="Calibri" panose="020F0502020204030204" pitchFamily="34" charset="0"/>
                <a:cs typeface="Times New Roman" panose="02020603050405020304" pitchFamily="18" charset="0"/>
              </a:rPr>
              <a:t>formative</a:t>
            </a:r>
            <a:r>
              <a:rPr lang="it-IT" sz="1600" dirty="0">
                <a:solidFill>
                  <a:schemeClr val="tx2"/>
                </a:solidFill>
                <a:effectLst/>
                <a:latin typeface="+mj-lt"/>
                <a:ea typeface="Calibri" panose="020F0502020204030204" pitchFamily="34" charset="0"/>
                <a:cs typeface="Times New Roman" panose="02020603050405020304" pitchFamily="18" charset="0"/>
              </a:rPr>
              <a:t> di </a:t>
            </a:r>
            <a:r>
              <a:rPr lang="it-IT" sz="1600" b="1" dirty="0">
                <a:solidFill>
                  <a:schemeClr val="tx2"/>
                </a:solidFill>
                <a:effectLst/>
                <a:latin typeface="+mj-lt"/>
                <a:ea typeface="Calibri" panose="020F0502020204030204" pitchFamily="34" charset="0"/>
                <a:cs typeface="Times New Roman" panose="02020603050405020304" pitchFamily="18" charset="0"/>
              </a:rPr>
              <a:t>crescita</a:t>
            </a:r>
            <a:r>
              <a:rPr lang="it-IT" sz="1600" dirty="0">
                <a:solidFill>
                  <a:schemeClr val="tx2"/>
                </a:solidFill>
                <a:effectLst/>
                <a:latin typeface="+mj-lt"/>
                <a:ea typeface="Calibri" panose="020F0502020204030204" pitchFamily="34" charset="0"/>
                <a:cs typeface="Times New Roman" panose="02020603050405020304" pitchFamily="18" charset="0"/>
              </a:rPr>
              <a:t> </a:t>
            </a:r>
            <a:r>
              <a:rPr lang="it-IT" sz="1600" b="1" dirty="0">
                <a:solidFill>
                  <a:schemeClr val="tx2"/>
                </a:solidFill>
                <a:effectLst/>
                <a:latin typeface="+mj-lt"/>
                <a:ea typeface="Calibri" panose="020F0502020204030204" pitchFamily="34" charset="0"/>
                <a:cs typeface="Times New Roman" panose="02020603050405020304" pitchFamily="18" charset="0"/>
              </a:rPr>
              <a:t>personale</a:t>
            </a:r>
            <a:r>
              <a:rPr lang="it-IT" sz="1600" dirty="0">
                <a:solidFill>
                  <a:schemeClr val="tx2"/>
                </a:solidFill>
                <a:effectLst/>
                <a:latin typeface="+mj-lt"/>
                <a:ea typeface="Calibri" panose="020F0502020204030204" pitchFamily="34" charset="0"/>
                <a:cs typeface="Times New Roman" panose="02020603050405020304" pitchFamily="18" charset="0"/>
              </a:rPr>
              <a:t> e </a:t>
            </a:r>
            <a:r>
              <a:rPr lang="it-IT" sz="1600" b="1" dirty="0">
                <a:solidFill>
                  <a:schemeClr val="tx2"/>
                </a:solidFill>
                <a:effectLst/>
                <a:latin typeface="+mj-lt"/>
                <a:ea typeface="Calibri" panose="020F0502020204030204" pitchFamily="34" charset="0"/>
                <a:cs typeface="Times New Roman" panose="02020603050405020304" pitchFamily="18" charset="0"/>
              </a:rPr>
              <a:t>professionale</a:t>
            </a:r>
            <a:r>
              <a:rPr lang="it-IT" sz="1600" dirty="0">
                <a:solidFill>
                  <a:schemeClr val="tx2"/>
                </a:solidFill>
                <a:effectLst/>
                <a:latin typeface="+mj-lt"/>
                <a:ea typeface="Calibri" panose="020F0502020204030204" pitchFamily="34" charset="0"/>
                <a:cs typeface="Times New Roman" panose="02020603050405020304" pitchFamily="18" charset="0"/>
              </a:rPr>
              <a:t>.</a:t>
            </a:r>
            <a:endParaRPr lang="it-IT" sz="1600" dirty="0">
              <a:solidFill>
                <a:schemeClr val="tx2"/>
              </a:solidFill>
              <a:latin typeface="+mj-lt"/>
            </a:endParaRPr>
          </a:p>
          <a:p>
            <a:pPr marL="0" indent="0">
              <a:lnSpc>
                <a:spcPct val="120000"/>
              </a:lnSpc>
              <a:spcBef>
                <a:spcPts val="600"/>
              </a:spcBef>
              <a:spcAft>
                <a:spcPts val="800"/>
              </a:spcAft>
              <a:buNone/>
            </a:pPr>
            <a:r>
              <a:rPr lang="it-IT" sz="1600" dirty="0">
                <a:solidFill>
                  <a:schemeClr val="tx2"/>
                </a:solidFill>
                <a:effectLst/>
                <a:latin typeface="+mj-lt"/>
                <a:ea typeface="Calibri" panose="020F0502020204030204" pitchFamily="34" charset="0"/>
                <a:cs typeface="Times New Roman" panose="02020603050405020304" pitchFamily="18" charset="0"/>
              </a:rPr>
              <a:t>Abbiamo avuto </a:t>
            </a:r>
            <a:r>
              <a:rPr lang="it-IT" sz="1600" dirty="0">
                <a:solidFill>
                  <a:schemeClr val="tx2"/>
                </a:solidFill>
                <a:latin typeface="+mj-lt"/>
                <a:ea typeface="Calibri" panose="020F0502020204030204" pitchFamily="34" charset="0"/>
                <a:cs typeface="Times New Roman" panose="02020603050405020304" pitchFamily="18" charset="0"/>
              </a:rPr>
              <a:t>26</a:t>
            </a:r>
            <a:r>
              <a:rPr lang="it-IT" sz="1600" dirty="0">
                <a:solidFill>
                  <a:schemeClr val="tx2"/>
                </a:solidFill>
                <a:effectLst/>
                <a:latin typeface="+mj-lt"/>
                <a:ea typeface="Calibri" panose="020F0502020204030204" pitchFamily="34" charset="0"/>
                <a:cs typeface="Times New Roman" panose="02020603050405020304" pitchFamily="18" charset="0"/>
              </a:rPr>
              <a:t> ragazzi in SC di cui</a:t>
            </a:r>
            <a:r>
              <a:rPr lang="it-IT" sz="1600" dirty="0">
                <a:solidFill>
                  <a:schemeClr val="tx2"/>
                </a:solidFill>
                <a:latin typeface="+mj-lt"/>
                <a:ea typeface="Calibri" panose="020F0502020204030204" pitchFamily="34" charset="0"/>
                <a:cs typeface="Times New Roman" panose="02020603050405020304" pitchFamily="18" charset="0"/>
              </a:rPr>
              <a:t> 18 </a:t>
            </a:r>
            <a:r>
              <a:rPr lang="it-IT" sz="1600" dirty="0">
                <a:solidFill>
                  <a:schemeClr val="tx2"/>
                </a:solidFill>
                <a:effectLst/>
                <a:latin typeface="+mj-lt"/>
                <a:ea typeface="Calibri" panose="020F0502020204030204" pitchFamily="34" charset="0"/>
                <a:cs typeface="Times New Roman" panose="02020603050405020304" pitchFamily="18" charset="0"/>
              </a:rPr>
              <a:t>negli </a:t>
            </a:r>
            <a:r>
              <a:rPr lang="it-IT" sz="1600" i="1" dirty="0">
                <a:solidFill>
                  <a:schemeClr val="tx2"/>
                </a:solidFill>
                <a:effectLst/>
                <a:latin typeface="+mj-lt"/>
                <a:ea typeface="Calibri" panose="020F0502020204030204" pitchFamily="34" charset="0"/>
                <a:cs typeface="Times New Roman" panose="02020603050405020304" pitchFamily="18" charset="0"/>
              </a:rPr>
              <a:t>oratori</a:t>
            </a:r>
            <a:r>
              <a:rPr lang="it-IT" sz="1600" dirty="0">
                <a:solidFill>
                  <a:schemeClr val="tx2"/>
                </a:solidFill>
                <a:effectLst/>
                <a:latin typeface="+mj-lt"/>
                <a:ea typeface="Calibri" panose="020F0502020204030204" pitchFamily="34" charset="0"/>
                <a:cs typeface="Times New Roman" panose="02020603050405020304" pitchFamily="18" charset="0"/>
              </a:rPr>
              <a:t>, 4 a Vita Trentina, 3 al Vigilianum e </a:t>
            </a:r>
            <a:r>
              <a:rPr lang="it-IT" sz="1600" dirty="0">
                <a:solidFill>
                  <a:schemeClr val="tx2"/>
                </a:solidFill>
                <a:latin typeface="+mj-lt"/>
                <a:ea typeface="Calibri" panose="020F0502020204030204" pitchFamily="34" charset="0"/>
                <a:cs typeface="Times New Roman" panose="02020603050405020304" pitchFamily="18" charset="0"/>
              </a:rPr>
              <a:t>1</a:t>
            </a:r>
            <a:r>
              <a:rPr lang="it-IT" sz="1600" dirty="0">
                <a:solidFill>
                  <a:schemeClr val="tx2"/>
                </a:solidFill>
                <a:effectLst/>
                <a:latin typeface="+mj-lt"/>
                <a:ea typeface="Calibri" panose="020F0502020204030204" pitchFamily="34" charset="0"/>
                <a:cs typeface="Times New Roman" panose="02020603050405020304" pitchFamily="18" charset="0"/>
              </a:rPr>
              <a:t> presso ACCRI. Attualmente  di questi 16 sono ancora in servizio e </a:t>
            </a:r>
            <a:r>
              <a:rPr lang="it-IT" sz="1600" dirty="0">
                <a:solidFill>
                  <a:schemeClr val="tx2"/>
                </a:solidFill>
                <a:latin typeface="+mj-lt"/>
                <a:ea typeface="Calibri" panose="020F0502020204030204" pitchFamily="34" charset="0"/>
                <a:cs typeface="Times New Roman" panose="02020603050405020304" pitchFamily="18" charset="0"/>
              </a:rPr>
              <a:t>1</a:t>
            </a:r>
            <a:r>
              <a:rPr lang="it-IT" sz="1600" dirty="0">
                <a:solidFill>
                  <a:schemeClr val="tx2"/>
                </a:solidFill>
                <a:effectLst/>
                <a:latin typeface="+mj-lt"/>
                <a:ea typeface="Calibri" panose="020F0502020204030204" pitchFamily="34" charset="0"/>
                <a:cs typeface="Times New Roman" panose="02020603050405020304" pitchFamily="18" charset="0"/>
              </a:rPr>
              <a:t> ha iniziato a marzo 2023.</a:t>
            </a:r>
          </a:p>
          <a:p>
            <a:pPr marL="0" indent="0">
              <a:lnSpc>
                <a:spcPct val="120000"/>
              </a:lnSpc>
              <a:spcBef>
                <a:spcPts val="600"/>
              </a:spcBef>
              <a:spcAft>
                <a:spcPts val="800"/>
              </a:spcAft>
              <a:buNone/>
            </a:pPr>
            <a:r>
              <a:rPr lang="en-US" sz="1600" dirty="0" err="1">
                <a:solidFill>
                  <a:schemeClr val="tx2"/>
                </a:solidFill>
                <a:effectLst/>
              </a:rPr>
              <a:t>Stiamo</a:t>
            </a:r>
            <a:r>
              <a:rPr lang="en-US" sz="1600" dirty="0">
                <a:solidFill>
                  <a:schemeClr val="tx2"/>
                </a:solidFill>
                <a:effectLst/>
              </a:rPr>
              <a:t> </a:t>
            </a:r>
            <a:r>
              <a:rPr lang="en-US" sz="1600" dirty="0" err="1">
                <a:solidFill>
                  <a:schemeClr val="tx2"/>
                </a:solidFill>
                <a:effectLst/>
              </a:rPr>
              <a:t>attendendo</a:t>
            </a:r>
            <a:r>
              <a:rPr lang="en-US" sz="1600" dirty="0">
                <a:solidFill>
                  <a:schemeClr val="tx2"/>
                </a:solidFill>
                <a:effectLst/>
              </a:rPr>
              <a:t> </a:t>
            </a:r>
            <a:r>
              <a:rPr lang="en-US" sz="1600" dirty="0" err="1">
                <a:solidFill>
                  <a:schemeClr val="tx2"/>
                </a:solidFill>
                <a:effectLst/>
              </a:rPr>
              <a:t>l’esito</a:t>
            </a:r>
            <a:r>
              <a:rPr lang="en-US" sz="1600" dirty="0">
                <a:solidFill>
                  <a:schemeClr val="tx2"/>
                </a:solidFill>
                <a:effectLst/>
              </a:rPr>
              <a:t> di 3 </a:t>
            </a:r>
            <a:r>
              <a:rPr lang="en-US" sz="1600" dirty="0" err="1">
                <a:solidFill>
                  <a:schemeClr val="tx2"/>
                </a:solidFill>
                <a:effectLst/>
              </a:rPr>
              <a:t>progetti</a:t>
            </a:r>
            <a:r>
              <a:rPr lang="en-US" sz="1600" dirty="0">
                <a:solidFill>
                  <a:schemeClr val="tx2"/>
                </a:solidFill>
                <a:effectLst/>
              </a:rPr>
              <a:t>, 2 </a:t>
            </a:r>
            <a:r>
              <a:rPr lang="en-US" sz="1600" dirty="0" err="1">
                <a:solidFill>
                  <a:schemeClr val="tx2"/>
                </a:solidFill>
                <a:effectLst/>
              </a:rPr>
              <a:t>posti</a:t>
            </a:r>
            <a:r>
              <a:rPr lang="en-US" sz="1600" dirty="0">
                <a:solidFill>
                  <a:schemeClr val="tx2"/>
                </a:solidFill>
                <a:effectLst/>
              </a:rPr>
              <a:t> a Riva, 2 ad Arco e 1 per </a:t>
            </a:r>
            <a:r>
              <a:rPr lang="en-US" sz="1600" dirty="0" err="1">
                <a:solidFill>
                  <a:schemeClr val="tx2"/>
                </a:solidFill>
                <a:effectLst/>
              </a:rPr>
              <a:t>l’Ufficio</a:t>
            </a:r>
            <a:r>
              <a:rPr lang="en-US" sz="1600" dirty="0">
                <a:solidFill>
                  <a:schemeClr val="tx2"/>
                </a:solidFill>
                <a:effectLst/>
              </a:rPr>
              <a:t> NOI Trento.</a:t>
            </a:r>
            <a:endParaRPr lang="it-IT" sz="1600" dirty="0">
              <a:solidFill>
                <a:schemeClr val="tx2"/>
              </a:solidFill>
              <a:effectLst/>
              <a:latin typeface="+mj-lt"/>
              <a:ea typeface="Calibri" panose="020F0502020204030204" pitchFamily="34" charset="0"/>
              <a:cs typeface="Times New Roman" panose="02020603050405020304" pitchFamily="18" charset="0"/>
            </a:endParaRPr>
          </a:p>
        </p:txBody>
      </p:sp>
      <p:pic>
        <p:nvPicPr>
          <p:cNvPr id="7" name="Immagine 6" descr="Immagine che contiene testo, quotidiano, screenshot&#10;&#10;Descrizione generata automaticamente">
            <a:extLst>
              <a:ext uri="{FF2B5EF4-FFF2-40B4-BE49-F238E27FC236}">
                <a16:creationId xmlns:a16="http://schemas.microsoft.com/office/drawing/2014/main" id="{511C1B74-F5FD-4114-B80C-C4F65B0637EE}"/>
              </a:ext>
            </a:extLst>
          </p:cNvPr>
          <p:cNvPicPr>
            <a:picLocks noChangeAspect="1"/>
          </p:cNvPicPr>
          <p:nvPr/>
        </p:nvPicPr>
        <p:blipFill rotWithShape="1">
          <a:blip r:embed="rId4">
            <a:extLst>
              <a:ext uri="{28A0092B-C50C-407E-A947-70E740481C1C}">
                <a14:useLocalDpi xmlns:a14="http://schemas.microsoft.com/office/drawing/2010/main" val="0"/>
              </a:ext>
            </a:extLst>
          </a:blip>
          <a:srcRect t="16704" r="-1" b="22558"/>
          <a:stretch/>
        </p:blipFill>
        <p:spPr>
          <a:xfrm>
            <a:off x="5995437" y="2384215"/>
            <a:ext cx="3016307" cy="2234180"/>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E6B11C9F-93A4-42F9-BCD2-B13A5D17A99E}"/>
              </a:ext>
            </a:extLst>
          </p:cNvPr>
          <p:cNvPicPr>
            <a:picLocks noChangeAspect="1"/>
          </p:cNvPicPr>
          <p:nvPr/>
        </p:nvPicPr>
        <p:blipFill rotWithShape="1">
          <a:blip r:embed="rId5">
            <a:extLst>
              <a:ext uri="{28A0092B-C50C-407E-A947-70E740481C1C}">
                <a14:useLocalDpi xmlns:a14="http://schemas.microsoft.com/office/drawing/2010/main" val="0"/>
              </a:ext>
            </a:extLst>
          </a:blip>
          <a:srcRect t="26576" r="1" b="17040"/>
          <a:stretch/>
        </p:blipFill>
        <p:spPr>
          <a:xfrm>
            <a:off x="9188877" y="1843285"/>
            <a:ext cx="3003123" cy="2064985"/>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B20E92EF-0CCA-45A9-9F04-3AFD96E9661D}"/>
              </a:ext>
            </a:extLst>
          </p:cNvPr>
          <p:cNvPicPr>
            <a:picLocks noChangeAspect="1"/>
          </p:cNvPicPr>
          <p:nvPr/>
        </p:nvPicPr>
        <p:blipFill rotWithShape="1">
          <a:blip r:embed="rId6">
            <a:extLst>
              <a:ext uri="{28A0092B-C50C-407E-A947-70E740481C1C}">
                <a14:useLocalDpi xmlns:a14="http://schemas.microsoft.com/office/drawing/2010/main" val="0"/>
              </a:ext>
            </a:extLst>
          </a:blip>
          <a:srcRect t="27232" r="-1" b="16551"/>
          <a:stretch/>
        </p:blipFill>
        <p:spPr>
          <a:xfrm>
            <a:off x="5995436" y="4790113"/>
            <a:ext cx="3016307" cy="2067887"/>
          </a:xfrm>
          <a:prstGeom prst="rect">
            <a:avLst/>
          </a:prstGeom>
        </p:spPr>
      </p:pic>
      <p:pic>
        <p:nvPicPr>
          <p:cNvPr id="9" name="Immagine 8">
            <a:extLst>
              <a:ext uri="{FF2B5EF4-FFF2-40B4-BE49-F238E27FC236}">
                <a16:creationId xmlns:a16="http://schemas.microsoft.com/office/drawing/2014/main" id="{3CFF4F5A-8BE5-4DE1-966B-40E89C63A59D}"/>
              </a:ext>
            </a:extLst>
          </p:cNvPr>
          <p:cNvPicPr>
            <a:picLocks noChangeAspect="1"/>
          </p:cNvPicPr>
          <p:nvPr/>
        </p:nvPicPr>
        <p:blipFill rotWithShape="1">
          <a:blip r:embed="rId7">
            <a:extLst>
              <a:ext uri="{28A0092B-C50C-407E-A947-70E740481C1C}">
                <a14:useLocalDpi xmlns:a14="http://schemas.microsoft.com/office/drawing/2010/main" val="0"/>
              </a:ext>
            </a:extLst>
          </a:blip>
          <a:srcRect t="23199" r="1" b="948"/>
          <a:stretch/>
        </p:blipFill>
        <p:spPr>
          <a:xfrm>
            <a:off x="9188878" y="4079988"/>
            <a:ext cx="3003123" cy="2778013"/>
          </a:xfrm>
          <a:prstGeom prst="rect">
            <a:avLst/>
          </a:prstGeom>
        </p:spPr>
      </p:pic>
      <p:pic>
        <p:nvPicPr>
          <p:cNvPr id="22530" name="Picture 2">
            <a:extLst>
              <a:ext uri="{FF2B5EF4-FFF2-40B4-BE49-F238E27FC236}">
                <a16:creationId xmlns:a16="http://schemas.microsoft.com/office/drawing/2014/main" id="{7642E336-DF1B-4CEA-A7A5-92A3ECC472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942" y="-145299"/>
            <a:ext cx="1970116" cy="197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04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8135EBA-B3A3-4F88-BCB1-D0C8E63F4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69A2093-54E8-4EAA-99C4-251F14F42CBC}"/>
              </a:ext>
            </a:extLst>
          </p:cNvPr>
          <p:cNvSpPr>
            <a:spLocks noGrp="1"/>
          </p:cNvSpPr>
          <p:nvPr>
            <p:ph type="title"/>
          </p:nvPr>
        </p:nvSpPr>
        <p:spPr>
          <a:xfrm>
            <a:off x="6783545" y="414364"/>
            <a:ext cx="4413749" cy="649224"/>
          </a:xfrm>
        </p:spPr>
        <p:txBody>
          <a:bodyPr vert="horz" lIns="91440" tIns="45720" rIns="91440" bIns="45720" rtlCol="0" anchor="ctr">
            <a:normAutofit fontScale="90000"/>
          </a:bodyPr>
          <a:lstStyle/>
          <a:p>
            <a:pPr algn="l"/>
            <a:r>
              <a:rPr lang="en-US" sz="4200" kern="1200" dirty="0">
                <a:solidFill>
                  <a:schemeClr val="bg2"/>
                </a:solidFill>
                <a:latin typeface="+mj-lt"/>
                <a:ea typeface="+mj-ea"/>
                <a:cs typeface="+mj-cs"/>
              </a:rPr>
              <a:t>Cinema</a:t>
            </a:r>
          </a:p>
        </p:txBody>
      </p:sp>
      <p:cxnSp>
        <p:nvCxnSpPr>
          <p:cNvPr id="45" name="Straight Connector 44">
            <a:extLst>
              <a:ext uri="{FF2B5EF4-FFF2-40B4-BE49-F238E27FC236}">
                <a16:creationId xmlns:a16="http://schemas.microsoft.com/office/drawing/2014/main" id="{447D1B1D-04C6-4151-9423-F5437649E4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788307"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5BD3581F-2E13-43C0-8BA5-0F9A1EBF450F}"/>
              </a:ext>
            </a:extLst>
          </p:cNvPr>
          <p:cNvSpPr txBox="1"/>
          <p:nvPr/>
        </p:nvSpPr>
        <p:spPr>
          <a:xfrm>
            <a:off x="6783545" y="1410023"/>
            <a:ext cx="4839632" cy="5073073"/>
          </a:xfrm>
          <a:prstGeom prst="rect">
            <a:avLst/>
          </a:prstGeom>
        </p:spPr>
        <p:txBody>
          <a:bodyPr vert="horz" lIns="91440" tIns="45720" rIns="91440" bIns="45720" rtlCol="0">
            <a:normAutofit/>
          </a:bodyPr>
          <a:lstStyle/>
          <a:p>
            <a:pPr>
              <a:spcAft>
                <a:spcPts val="600"/>
              </a:spcAft>
            </a:pPr>
            <a:r>
              <a:rPr lang="en-US" sz="1900" b="1" dirty="0">
                <a:solidFill>
                  <a:schemeClr val="bg2"/>
                </a:solidFill>
              </a:rPr>
              <a:t>Cinema </a:t>
            </a:r>
            <a:r>
              <a:rPr lang="en-US" sz="1900" b="1" dirty="0" err="1">
                <a:solidFill>
                  <a:schemeClr val="bg2"/>
                </a:solidFill>
              </a:rPr>
              <a:t>all’aperto</a:t>
            </a:r>
            <a:r>
              <a:rPr lang="en-US" sz="1900" b="1" dirty="0">
                <a:solidFill>
                  <a:schemeClr val="bg2"/>
                </a:solidFill>
              </a:rPr>
              <a:t> -  Estate 2022</a:t>
            </a:r>
            <a:endParaRPr lang="en-US" sz="1900" dirty="0">
              <a:solidFill>
                <a:schemeClr val="bg2"/>
              </a:solidFill>
            </a:endParaRPr>
          </a:p>
          <a:p>
            <a:pPr>
              <a:spcAft>
                <a:spcPts val="600"/>
              </a:spcAft>
            </a:pPr>
            <a:r>
              <a:rPr lang="en-US" sz="1600" dirty="0" err="1">
                <a:solidFill>
                  <a:schemeClr val="bg2"/>
                </a:solidFill>
                <a:effectLst/>
              </a:rPr>
              <a:t>Grazie</a:t>
            </a:r>
            <a:r>
              <a:rPr lang="en-US" sz="1600" dirty="0">
                <a:solidFill>
                  <a:schemeClr val="bg2"/>
                </a:solidFill>
                <a:effectLst/>
              </a:rPr>
              <a:t> al </a:t>
            </a:r>
            <a:r>
              <a:rPr lang="en-US" sz="1600" dirty="0" err="1">
                <a:solidFill>
                  <a:schemeClr val="bg2"/>
                </a:solidFill>
                <a:effectLst/>
              </a:rPr>
              <a:t>sostegno</a:t>
            </a:r>
            <a:r>
              <a:rPr lang="en-US" sz="1600" dirty="0">
                <a:solidFill>
                  <a:schemeClr val="bg2"/>
                </a:solidFill>
                <a:effectLst/>
              </a:rPr>
              <a:t> del </a:t>
            </a:r>
            <a:r>
              <a:rPr lang="en-US" sz="1600" dirty="0" err="1">
                <a:solidFill>
                  <a:schemeClr val="bg2"/>
                </a:solidFill>
                <a:effectLst/>
              </a:rPr>
              <a:t>progetto</a:t>
            </a:r>
            <a:r>
              <a:rPr lang="en-US" sz="1600" dirty="0">
                <a:solidFill>
                  <a:schemeClr val="bg2"/>
                </a:solidFill>
                <a:effectLst/>
              </a:rPr>
              <a:t> </a:t>
            </a:r>
            <a:r>
              <a:rPr lang="en-US" sz="1600" i="1" dirty="0">
                <a:solidFill>
                  <a:schemeClr val="bg2"/>
                </a:solidFill>
                <a:effectLst/>
              </a:rPr>
              <a:t>«Oratorio </a:t>
            </a:r>
            <a:r>
              <a:rPr lang="en-US" sz="1600" i="1" dirty="0" err="1">
                <a:solidFill>
                  <a:schemeClr val="bg2"/>
                </a:solidFill>
                <a:effectLst/>
              </a:rPr>
              <a:t>inForma</a:t>
            </a:r>
            <a:r>
              <a:rPr lang="en-US" sz="1600" i="1" dirty="0">
                <a:solidFill>
                  <a:schemeClr val="bg2"/>
                </a:solidFill>
                <a:effectLst/>
              </a:rPr>
              <a:t>!» </a:t>
            </a:r>
            <a:r>
              <a:rPr lang="en-US" sz="1600" dirty="0" err="1">
                <a:solidFill>
                  <a:schemeClr val="bg2"/>
                </a:solidFill>
                <a:effectLst/>
              </a:rPr>
              <a:t>alcuni</a:t>
            </a:r>
            <a:r>
              <a:rPr lang="en-US" sz="1600" dirty="0">
                <a:solidFill>
                  <a:schemeClr val="bg2"/>
                </a:solidFill>
                <a:effectLst/>
              </a:rPr>
              <a:t> </a:t>
            </a:r>
            <a:r>
              <a:rPr lang="en-US" sz="1600" dirty="0" err="1">
                <a:solidFill>
                  <a:schemeClr val="bg2"/>
                </a:solidFill>
                <a:effectLst/>
              </a:rPr>
              <a:t>oratori</a:t>
            </a:r>
            <a:r>
              <a:rPr lang="en-US" sz="1600" dirty="0">
                <a:solidFill>
                  <a:schemeClr val="bg2"/>
                </a:solidFill>
                <a:effectLst/>
              </a:rPr>
              <a:t> </a:t>
            </a:r>
            <a:r>
              <a:rPr lang="en-US" sz="1600" dirty="0" err="1">
                <a:solidFill>
                  <a:schemeClr val="bg2"/>
                </a:solidFill>
                <a:effectLst/>
              </a:rPr>
              <a:t>delle</a:t>
            </a:r>
            <a:r>
              <a:rPr lang="en-US" sz="1600" dirty="0">
                <a:solidFill>
                  <a:schemeClr val="bg2"/>
                </a:solidFill>
                <a:effectLst/>
              </a:rPr>
              <a:t> zona </a:t>
            </a:r>
            <a:r>
              <a:rPr lang="en-US" sz="1600" dirty="0" err="1">
                <a:solidFill>
                  <a:schemeClr val="bg2"/>
                </a:solidFill>
                <a:effectLst/>
              </a:rPr>
              <a:t>hanno</a:t>
            </a:r>
            <a:r>
              <a:rPr lang="en-US" sz="1600" dirty="0">
                <a:solidFill>
                  <a:schemeClr val="bg2"/>
                </a:solidFill>
                <a:effectLst/>
              </a:rPr>
              <a:t> </a:t>
            </a:r>
            <a:r>
              <a:rPr lang="en-US" sz="1600" dirty="0" err="1">
                <a:solidFill>
                  <a:schemeClr val="bg2"/>
                </a:solidFill>
                <a:effectLst/>
              </a:rPr>
              <a:t>potuto</a:t>
            </a:r>
            <a:r>
              <a:rPr lang="en-US" sz="1600" dirty="0">
                <a:solidFill>
                  <a:schemeClr val="bg2"/>
                </a:solidFill>
                <a:effectLst/>
              </a:rPr>
              <a:t> </a:t>
            </a:r>
            <a:r>
              <a:rPr lang="en-US" sz="1600" dirty="0" err="1">
                <a:solidFill>
                  <a:schemeClr val="bg2"/>
                </a:solidFill>
                <a:effectLst/>
              </a:rPr>
              <a:t>organizzare</a:t>
            </a:r>
            <a:r>
              <a:rPr lang="en-US" sz="1600" dirty="0">
                <a:solidFill>
                  <a:schemeClr val="bg2"/>
                </a:solidFill>
                <a:effectLst/>
              </a:rPr>
              <a:t> </a:t>
            </a:r>
            <a:r>
              <a:rPr lang="en-US" sz="1600" dirty="0" err="1">
                <a:solidFill>
                  <a:schemeClr val="bg2"/>
                </a:solidFill>
                <a:effectLst/>
              </a:rPr>
              <a:t>durante</a:t>
            </a:r>
            <a:r>
              <a:rPr lang="en-US" sz="1600" dirty="0">
                <a:solidFill>
                  <a:schemeClr val="bg2"/>
                </a:solidFill>
                <a:effectLst/>
              </a:rPr>
              <a:t> </a:t>
            </a:r>
            <a:r>
              <a:rPr lang="en-US" sz="1600" dirty="0" err="1">
                <a:solidFill>
                  <a:schemeClr val="bg2"/>
                </a:solidFill>
                <a:effectLst/>
              </a:rPr>
              <a:t>l’estate</a:t>
            </a:r>
            <a:r>
              <a:rPr lang="en-US" sz="1600" dirty="0">
                <a:solidFill>
                  <a:schemeClr val="bg2"/>
                </a:solidFill>
                <a:effectLst/>
              </a:rPr>
              <a:t> </a:t>
            </a:r>
            <a:r>
              <a:rPr lang="en-US" sz="1600" dirty="0">
                <a:solidFill>
                  <a:schemeClr val="bg2"/>
                </a:solidFill>
              </a:rPr>
              <a:t>22</a:t>
            </a:r>
            <a:r>
              <a:rPr lang="en-US" sz="1600" dirty="0">
                <a:solidFill>
                  <a:schemeClr val="bg2"/>
                </a:solidFill>
                <a:effectLst/>
              </a:rPr>
              <a:t> </a:t>
            </a:r>
            <a:r>
              <a:rPr lang="en-US" sz="1600" dirty="0" err="1">
                <a:solidFill>
                  <a:schemeClr val="bg2"/>
                </a:solidFill>
                <a:effectLst/>
              </a:rPr>
              <a:t>proiezioni</a:t>
            </a:r>
            <a:r>
              <a:rPr lang="en-US" sz="1600" dirty="0">
                <a:solidFill>
                  <a:schemeClr val="bg2"/>
                </a:solidFill>
                <a:effectLst/>
              </a:rPr>
              <a:t> in 7 zone. A </a:t>
            </a:r>
            <a:r>
              <a:rPr lang="en-US" sz="1600" dirty="0" err="1">
                <a:solidFill>
                  <a:schemeClr val="bg2"/>
                </a:solidFill>
                <a:effectLst/>
              </a:rPr>
              <a:t>scelta</a:t>
            </a:r>
            <a:r>
              <a:rPr lang="en-US" sz="1600" dirty="0">
                <a:solidFill>
                  <a:schemeClr val="bg2"/>
                </a:solidFill>
                <a:effectLst/>
              </a:rPr>
              <a:t> </a:t>
            </a:r>
            <a:r>
              <a:rPr lang="en-US" sz="1600" dirty="0" err="1">
                <a:solidFill>
                  <a:schemeClr val="bg2"/>
                </a:solidFill>
                <a:effectLst/>
              </a:rPr>
              <a:t>tra</a:t>
            </a:r>
            <a:r>
              <a:rPr lang="en-US" sz="1600" dirty="0">
                <a:solidFill>
                  <a:schemeClr val="bg2"/>
                </a:solidFill>
                <a:effectLst/>
              </a:rPr>
              <a:t> 6</a:t>
            </a:r>
            <a:r>
              <a:rPr lang="en-US" sz="1600" dirty="0">
                <a:solidFill>
                  <a:schemeClr val="bg2"/>
                </a:solidFill>
              </a:rPr>
              <a:t> </a:t>
            </a:r>
            <a:r>
              <a:rPr lang="en-US" sz="1600" dirty="0" err="1">
                <a:solidFill>
                  <a:schemeClr val="bg2"/>
                </a:solidFill>
              </a:rPr>
              <a:t>lungometraggi</a:t>
            </a:r>
            <a:r>
              <a:rPr lang="en-US" sz="1600" dirty="0">
                <a:solidFill>
                  <a:schemeClr val="bg2"/>
                </a:solidFill>
              </a:rPr>
              <a:t> </a:t>
            </a:r>
            <a:r>
              <a:rPr lang="en-US" sz="1600" dirty="0" err="1">
                <a:solidFill>
                  <a:schemeClr val="bg2"/>
                </a:solidFill>
              </a:rPr>
              <a:t>legati</a:t>
            </a:r>
            <a:r>
              <a:rPr lang="en-US" sz="1600" dirty="0">
                <a:solidFill>
                  <a:schemeClr val="bg2"/>
                </a:solidFill>
              </a:rPr>
              <a:t> al </a:t>
            </a:r>
            <a:r>
              <a:rPr lang="en-US" sz="1600" dirty="0" err="1">
                <a:solidFill>
                  <a:schemeClr val="bg2"/>
                </a:solidFill>
              </a:rPr>
              <a:t>tema</a:t>
            </a:r>
            <a:r>
              <a:rPr lang="en-US" sz="1600" dirty="0">
                <a:solidFill>
                  <a:schemeClr val="bg2"/>
                </a:solidFill>
              </a:rPr>
              <a:t> della </a:t>
            </a:r>
            <a:r>
              <a:rPr lang="en-US" sz="1600" dirty="0" err="1">
                <a:solidFill>
                  <a:schemeClr val="bg2"/>
                </a:solidFill>
              </a:rPr>
              <a:t>cura</a:t>
            </a:r>
            <a:r>
              <a:rPr lang="en-US" sz="1600" dirty="0">
                <a:solidFill>
                  <a:schemeClr val="bg2"/>
                </a:solidFill>
              </a:rPr>
              <a:t> </a:t>
            </a:r>
            <a:r>
              <a:rPr lang="en-US" sz="1600" dirty="0" err="1">
                <a:solidFill>
                  <a:schemeClr val="bg2"/>
                </a:solidFill>
              </a:rPr>
              <a:t>delle</a:t>
            </a:r>
            <a:r>
              <a:rPr lang="en-US" sz="1600" dirty="0">
                <a:solidFill>
                  <a:schemeClr val="bg2"/>
                </a:solidFill>
              </a:rPr>
              <a:t> </a:t>
            </a:r>
            <a:r>
              <a:rPr lang="en-US" sz="1600" dirty="0" err="1">
                <a:solidFill>
                  <a:schemeClr val="bg2"/>
                </a:solidFill>
              </a:rPr>
              <a:t>relazioni</a:t>
            </a:r>
            <a:r>
              <a:rPr lang="en-US" sz="1600" dirty="0">
                <a:solidFill>
                  <a:schemeClr val="bg2"/>
                </a:solidFill>
              </a:rPr>
              <a:t>:</a:t>
            </a:r>
          </a:p>
          <a:p>
            <a:pPr marL="57150">
              <a:spcAft>
                <a:spcPts val="600"/>
              </a:spcAft>
            </a:pPr>
            <a:r>
              <a:rPr lang="en-US" sz="1600" dirty="0">
                <a:solidFill>
                  <a:schemeClr val="bg2"/>
                </a:solidFill>
                <a:effectLst/>
              </a:rPr>
              <a:t>Ferdinand</a:t>
            </a:r>
            <a:endParaRPr lang="en-US" sz="1600" dirty="0">
              <a:solidFill>
                <a:schemeClr val="bg2"/>
              </a:solidFill>
            </a:endParaRPr>
          </a:p>
          <a:p>
            <a:pPr marL="57150">
              <a:spcAft>
                <a:spcPts val="600"/>
              </a:spcAft>
            </a:pPr>
            <a:r>
              <a:rPr lang="en-US" sz="1600" dirty="0">
                <a:solidFill>
                  <a:schemeClr val="bg2"/>
                </a:solidFill>
                <a:effectLst/>
              </a:rPr>
              <a:t>Dragon Trainer: il mondo </a:t>
            </a:r>
            <a:r>
              <a:rPr lang="en-US" sz="1600" dirty="0" err="1">
                <a:solidFill>
                  <a:schemeClr val="bg2"/>
                </a:solidFill>
                <a:effectLst/>
              </a:rPr>
              <a:t>nascosto</a:t>
            </a:r>
            <a:endParaRPr lang="en-US" sz="1600" dirty="0">
              <a:solidFill>
                <a:schemeClr val="bg2"/>
              </a:solidFill>
              <a:effectLst/>
            </a:endParaRPr>
          </a:p>
          <a:p>
            <a:pPr marL="57150">
              <a:spcAft>
                <a:spcPts val="600"/>
              </a:spcAft>
            </a:pPr>
            <a:r>
              <a:rPr lang="en-US" sz="1600" dirty="0">
                <a:solidFill>
                  <a:schemeClr val="bg2"/>
                </a:solidFill>
              </a:rPr>
              <a:t>Il piccolo yeti</a:t>
            </a:r>
          </a:p>
          <a:p>
            <a:pPr marL="57150">
              <a:spcAft>
                <a:spcPts val="600"/>
              </a:spcAft>
            </a:pPr>
            <a:r>
              <a:rPr lang="en-US" sz="1600" dirty="0" err="1">
                <a:solidFill>
                  <a:schemeClr val="bg2"/>
                </a:solidFill>
                <a:effectLst/>
              </a:rPr>
              <a:t>Pupazzi</a:t>
            </a:r>
            <a:r>
              <a:rPr lang="en-US" sz="1600" dirty="0">
                <a:solidFill>
                  <a:schemeClr val="bg2"/>
                </a:solidFill>
                <a:effectLst/>
              </a:rPr>
              <a:t> </a:t>
            </a:r>
            <a:r>
              <a:rPr lang="en-US" sz="1600" dirty="0" err="1">
                <a:solidFill>
                  <a:schemeClr val="bg2"/>
                </a:solidFill>
                <a:effectLst/>
              </a:rPr>
              <a:t>alla</a:t>
            </a:r>
            <a:r>
              <a:rPr lang="en-US" sz="1600" dirty="0">
                <a:solidFill>
                  <a:schemeClr val="bg2"/>
                </a:solidFill>
                <a:effectLst/>
              </a:rPr>
              <a:t> </a:t>
            </a:r>
            <a:r>
              <a:rPr lang="en-US" sz="1600" dirty="0" err="1">
                <a:solidFill>
                  <a:schemeClr val="bg2"/>
                </a:solidFill>
                <a:effectLst/>
              </a:rPr>
              <a:t>riscossa</a:t>
            </a:r>
            <a:endParaRPr lang="en-US" sz="1600" dirty="0">
              <a:solidFill>
                <a:schemeClr val="bg2"/>
              </a:solidFill>
              <a:effectLst/>
            </a:endParaRPr>
          </a:p>
          <a:p>
            <a:pPr marL="57150">
              <a:spcAft>
                <a:spcPts val="600"/>
              </a:spcAft>
            </a:pPr>
            <a:r>
              <a:rPr lang="en-US" sz="1600" dirty="0">
                <a:solidFill>
                  <a:schemeClr val="bg2"/>
                </a:solidFill>
              </a:rPr>
              <a:t>In </a:t>
            </a:r>
            <a:r>
              <a:rPr lang="en-US" sz="1600" dirty="0" err="1">
                <a:solidFill>
                  <a:schemeClr val="bg2"/>
                </a:solidFill>
              </a:rPr>
              <a:t>viaggio</a:t>
            </a:r>
            <a:r>
              <a:rPr lang="en-US" sz="1600" dirty="0">
                <a:solidFill>
                  <a:schemeClr val="bg2"/>
                </a:solidFill>
              </a:rPr>
              <a:t> verso un </a:t>
            </a:r>
            <a:r>
              <a:rPr lang="en-US" sz="1600" dirty="0" err="1">
                <a:solidFill>
                  <a:schemeClr val="bg2"/>
                </a:solidFill>
              </a:rPr>
              <a:t>sogno</a:t>
            </a:r>
            <a:endParaRPr lang="en-US" sz="1600" dirty="0">
              <a:solidFill>
                <a:schemeClr val="bg2"/>
              </a:solidFill>
            </a:endParaRPr>
          </a:p>
          <a:p>
            <a:pPr marL="57150">
              <a:spcAft>
                <a:spcPts val="600"/>
              </a:spcAft>
            </a:pPr>
            <a:r>
              <a:rPr lang="en-US" sz="1600" dirty="0" err="1">
                <a:solidFill>
                  <a:schemeClr val="bg2"/>
                </a:solidFill>
                <a:effectLst/>
              </a:rPr>
              <a:t>Ritorno</a:t>
            </a:r>
            <a:r>
              <a:rPr lang="en-US" sz="1600" dirty="0">
                <a:solidFill>
                  <a:schemeClr val="bg2"/>
                </a:solidFill>
                <a:effectLst/>
              </a:rPr>
              <a:t> al </a:t>
            </a:r>
            <a:r>
              <a:rPr lang="en-US" sz="1600" dirty="0" err="1">
                <a:solidFill>
                  <a:schemeClr val="bg2"/>
                </a:solidFill>
                <a:effectLst/>
              </a:rPr>
              <a:t>bosco</a:t>
            </a:r>
            <a:r>
              <a:rPr lang="en-US" sz="1600" dirty="0">
                <a:solidFill>
                  <a:schemeClr val="bg2"/>
                </a:solidFill>
                <a:effectLst/>
              </a:rPr>
              <a:t> </a:t>
            </a:r>
            <a:r>
              <a:rPr lang="en-US" sz="1600" dirty="0" err="1">
                <a:solidFill>
                  <a:schemeClr val="bg2"/>
                </a:solidFill>
                <a:effectLst/>
              </a:rPr>
              <a:t>dei</a:t>
            </a:r>
            <a:r>
              <a:rPr lang="en-US" sz="1600" dirty="0">
                <a:solidFill>
                  <a:schemeClr val="bg2"/>
                </a:solidFill>
                <a:effectLst/>
              </a:rPr>
              <a:t> 100 </a:t>
            </a:r>
            <a:r>
              <a:rPr lang="en-US" sz="1600" dirty="0" err="1">
                <a:solidFill>
                  <a:schemeClr val="bg2"/>
                </a:solidFill>
                <a:effectLst/>
              </a:rPr>
              <a:t>acri</a:t>
            </a:r>
            <a:endParaRPr lang="en-US" sz="1600" dirty="0">
              <a:solidFill>
                <a:schemeClr val="bg2"/>
              </a:solidFill>
              <a:effectLst/>
            </a:endParaRPr>
          </a:p>
          <a:p>
            <a:pPr marL="57150">
              <a:spcAft>
                <a:spcPts val="600"/>
              </a:spcAft>
            </a:pPr>
            <a:endParaRPr lang="en-US" sz="1600" dirty="0">
              <a:solidFill>
                <a:schemeClr val="bg2"/>
              </a:solidFill>
            </a:endParaRPr>
          </a:p>
          <a:p>
            <a:pPr>
              <a:spcAft>
                <a:spcPts val="600"/>
              </a:spcAft>
            </a:pPr>
            <a:r>
              <a:rPr lang="en-US" sz="1900" b="1" dirty="0" err="1">
                <a:solidFill>
                  <a:schemeClr val="bg2"/>
                </a:solidFill>
              </a:rPr>
              <a:t>Un’attesa</a:t>
            </a:r>
            <a:r>
              <a:rPr lang="en-US" sz="1900" b="1" dirty="0">
                <a:solidFill>
                  <a:schemeClr val="bg2"/>
                </a:solidFill>
              </a:rPr>
              <a:t> al </a:t>
            </a:r>
            <a:r>
              <a:rPr lang="en-US" sz="1900" b="1" dirty="0" err="1">
                <a:solidFill>
                  <a:schemeClr val="bg2"/>
                </a:solidFill>
              </a:rPr>
              <a:t>femminile</a:t>
            </a:r>
            <a:endParaRPr lang="en-US" sz="1900" b="1" dirty="0">
              <a:solidFill>
                <a:schemeClr val="bg2"/>
              </a:solidFill>
            </a:endParaRPr>
          </a:p>
          <a:p>
            <a:pPr>
              <a:spcAft>
                <a:spcPts val="600"/>
              </a:spcAft>
            </a:pPr>
            <a:r>
              <a:rPr lang="en-US" sz="1600" dirty="0">
                <a:solidFill>
                  <a:schemeClr val="bg2"/>
                </a:solidFill>
                <a:effectLst/>
              </a:rPr>
              <a:t>3 </a:t>
            </a:r>
            <a:r>
              <a:rPr lang="en-US" sz="1600" dirty="0" err="1">
                <a:solidFill>
                  <a:schemeClr val="bg2"/>
                </a:solidFill>
                <a:effectLst/>
              </a:rPr>
              <a:t>serate</a:t>
            </a:r>
            <a:r>
              <a:rPr lang="en-US" sz="1600" dirty="0">
                <a:solidFill>
                  <a:schemeClr val="bg2"/>
                </a:solidFill>
                <a:effectLst/>
              </a:rPr>
              <a:t> di </a:t>
            </a:r>
            <a:r>
              <a:rPr lang="en-US" sz="1600" dirty="0" err="1">
                <a:solidFill>
                  <a:schemeClr val="bg2"/>
                </a:solidFill>
                <a:effectLst/>
              </a:rPr>
              <a:t>cineforum</a:t>
            </a:r>
            <a:r>
              <a:rPr lang="en-US" sz="1600" dirty="0">
                <a:solidFill>
                  <a:schemeClr val="bg2"/>
                </a:solidFill>
                <a:effectLst/>
              </a:rPr>
              <a:t> </a:t>
            </a:r>
            <a:r>
              <a:rPr lang="en-US" sz="1600" dirty="0" err="1">
                <a:solidFill>
                  <a:schemeClr val="bg2"/>
                </a:solidFill>
              </a:rPr>
              <a:t>durante</a:t>
            </a:r>
            <a:r>
              <a:rPr lang="en-US" sz="1600" dirty="0">
                <a:solidFill>
                  <a:schemeClr val="bg2"/>
                </a:solidFill>
              </a:rPr>
              <a:t> il tempo di </a:t>
            </a:r>
            <a:r>
              <a:rPr lang="en-US" sz="1600" dirty="0" err="1">
                <a:solidFill>
                  <a:schemeClr val="bg2"/>
                </a:solidFill>
              </a:rPr>
              <a:t>Avvento</a:t>
            </a:r>
            <a:r>
              <a:rPr lang="en-US" sz="1600" dirty="0">
                <a:solidFill>
                  <a:schemeClr val="bg2"/>
                </a:solidFill>
              </a:rPr>
              <a:t>, in </a:t>
            </a:r>
            <a:r>
              <a:rPr lang="en-US" sz="1600" dirty="0" err="1">
                <a:solidFill>
                  <a:schemeClr val="bg2"/>
                </a:solidFill>
              </a:rPr>
              <a:t>collaborazione</a:t>
            </a:r>
            <a:r>
              <a:rPr lang="en-US" sz="1600" dirty="0">
                <a:solidFill>
                  <a:schemeClr val="bg2"/>
                </a:solidFill>
              </a:rPr>
              <a:t> con </a:t>
            </a:r>
            <a:r>
              <a:rPr lang="en-US" sz="1600" dirty="0" err="1">
                <a:solidFill>
                  <a:schemeClr val="bg2"/>
                </a:solidFill>
              </a:rPr>
              <a:t>l’area</a:t>
            </a:r>
            <a:r>
              <a:rPr lang="en-US" sz="1600" dirty="0">
                <a:solidFill>
                  <a:schemeClr val="bg2"/>
                </a:solidFill>
              </a:rPr>
              <a:t> </a:t>
            </a:r>
            <a:r>
              <a:rPr lang="en-US" sz="1600" dirty="0" err="1">
                <a:solidFill>
                  <a:schemeClr val="bg2"/>
                </a:solidFill>
              </a:rPr>
              <a:t>Cultura</a:t>
            </a:r>
            <a:r>
              <a:rPr lang="en-US" sz="1600" dirty="0">
                <a:solidFill>
                  <a:schemeClr val="bg2"/>
                </a:solidFill>
              </a:rPr>
              <a:t>.</a:t>
            </a:r>
          </a:p>
        </p:txBody>
      </p:sp>
      <p:pic>
        <p:nvPicPr>
          <p:cNvPr id="5" name="Immagine 4" descr="Immagine che contiene testo&#10;&#10;Descrizione generata automaticamente">
            <a:extLst>
              <a:ext uri="{FF2B5EF4-FFF2-40B4-BE49-F238E27FC236}">
                <a16:creationId xmlns:a16="http://schemas.microsoft.com/office/drawing/2014/main" id="{73267711-593C-5AF6-B643-D5190FE8C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688" y="4412419"/>
            <a:ext cx="2928693" cy="2070677"/>
          </a:xfrm>
          <a:prstGeom prst="rect">
            <a:avLst/>
          </a:prstGeom>
        </p:spPr>
      </p:pic>
      <p:pic>
        <p:nvPicPr>
          <p:cNvPr id="8" name="Immagine 7" descr="Immagine che contiene testo&#10;&#10;Descrizione generata automaticamente">
            <a:extLst>
              <a:ext uri="{FF2B5EF4-FFF2-40B4-BE49-F238E27FC236}">
                <a16:creationId xmlns:a16="http://schemas.microsoft.com/office/drawing/2014/main" id="{E1F0B79B-2E82-2853-AD8A-A01ADA9406E2}"/>
              </a:ext>
            </a:extLst>
          </p:cNvPr>
          <p:cNvPicPr>
            <a:picLocks noChangeAspect="1"/>
          </p:cNvPicPr>
          <p:nvPr/>
        </p:nvPicPr>
        <p:blipFill rotWithShape="1">
          <a:blip r:embed="rId3">
            <a:extLst>
              <a:ext uri="{28A0092B-C50C-407E-A947-70E740481C1C}">
                <a14:useLocalDpi xmlns:a14="http://schemas.microsoft.com/office/drawing/2010/main" val="0"/>
              </a:ext>
            </a:extLst>
          </a:blip>
          <a:srcRect t="20561" b="20152"/>
          <a:stretch/>
        </p:blipFill>
        <p:spPr>
          <a:xfrm>
            <a:off x="2773282" y="746467"/>
            <a:ext cx="3572099" cy="2994856"/>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8689077D-99FA-DA7B-4D34-5C3F417212A1}"/>
              </a:ext>
            </a:extLst>
          </p:cNvPr>
          <p:cNvPicPr>
            <a:picLocks noChangeAspect="1"/>
          </p:cNvPicPr>
          <p:nvPr/>
        </p:nvPicPr>
        <p:blipFill rotWithShape="1">
          <a:blip r:embed="rId4">
            <a:extLst>
              <a:ext uri="{28A0092B-C50C-407E-A947-70E740481C1C}">
                <a14:useLocalDpi xmlns:a14="http://schemas.microsoft.com/office/drawing/2010/main" val="0"/>
              </a:ext>
            </a:extLst>
          </a:blip>
          <a:srcRect b="14613"/>
          <a:stretch/>
        </p:blipFill>
        <p:spPr>
          <a:xfrm>
            <a:off x="146506" y="738976"/>
            <a:ext cx="2480270" cy="2994856"/>
          </a:xfrm>
          <a:prstGeom prst="rect">
            <a:avLst/>
          </a:prstGeom>
        </p:spPr>
      </p:pic>
      <p:pic>
        <p:nvPicPr>
          <p:cNvPr id="13" name="Immagine 12" descr="Immagine che contiene testo&#10;&#10;Descrizione generata automaticamente">
            <a:extLst>
              <a:ext uri="{FF2B5EF4-FFF2-40B4-BE49-F238E27FC236}">
                <a16:creationId xmlns:a16="http://schemas.microsoft.com/office/drawing/2014/main" id="{2C857E55-092C-FEA5-EC06-459A9C7B8661}"/>
              </a:ext>
            </a:extLst>
          </p:cNvPr>
          <p:cNvPicPr>
            <a:picLocks noChangeAspect="1"/>
          </p:cNvPicPr>
          <p:nvPr/>
        </p:nvPicPr>
        <p:blipFill rotWithShape="1">
          <a:blip r:embed="rId5">
            <a:extLst>
              <a:ext uri="{28A0092B-C50C-407E-A947-70E740481C1C}">
                <a14:useLocalDpi xmlns:a14="http://schemas.microsoft.com/office/drawing/2010/main" val="0"/>
              </a:ext>
            </a:extLst>
          </a:blip>
          <a:srcRect t="20561" b="17441"/>
          <a:stretch/>
        </p:blipFill>
        <p:spPr>
          <a:xfrm>
            <a:off x="212620" y="3866065"/>
            <a:ext cx="2984986" cy="2617031"/>
          </a:xfrm>
          <a:prstGeom prst="rect">
            <a:avLst/>
          </a:prstGeom>
        </p:spPr>
      </p:pic>
    </p:spTree>
    <p:extLst>
      <p:ext uri="{BB962C8B-B14F-4D97-AF65-F5344CB8AC3E}">
        <p14:creationId xmlns:p14="http://schemas.microsoft.com/office/powerpoint/2010/main" val="127914337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5">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97">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399335" y="202324"/>
            <a:ext cx="4638178" cy="1397580"/>
          </a:xfrm>
        </p:spPr>
        <p:txBody>
          <a:bodyPr>
            <a:normAutofit/>
          </a:bodyPr>
          <a:lstStyle/>
          <a:p>
            <a:pPr algn="l"/>
            <a:r>
              <a:rPr lang="it-IT" sz="4400" dirty="0">
                <a:solidFill>
                  <a:schemeClr val="tx2"/>
                </a:solidFill>
              </a:rPr>
              <a:t>Formazione e accompagnamento</a:t>
            </a:r>
          </a:p>
        </p:txBody>
      </p:sp>
      <p:sp>
        <p:nvSpPr>
          <p:cNvPr id="3" name="Sottotitolo 2">
            <a:extLst>
              <a:ext uri="{FF2B5EF4-FFF2-40B4-BE49-F238E27FC236}">
                <a16:creationId xmlns:a16="http://schemas.microsoft.com/office/drawing/2014/main" id="{005E0571-C199-4A32-A3CB-E0A2456EC743}"/>
              </a:ext>
            </a:extLst>
          </p:cNvPr>
          <p:cNvSpPr>
            <a:spLocks noGrp="1"/>
          </p:cNvSpPr>
          <p:nvPr>
            <p:ph type="subTitle" idx="1"/>
          </p:nvPr>
        </p:nvSpPr>
        <p:spPr>
          <a:xfrm>
            <a:off x="437579" y="1654905"/>
            <a:ext cx="4781059" cy="1136843"/>
          </a:xfrm>
        </p:spPr>
        <p:txBody>
          <a:bodyPr>
            <a:normAutofit fontScale="92500" lnSpcReduction="10000"/>
          </a:bodyPr>
          <a:lstStyle/>
          <a:p>
            <a:pPr algn="l">
              <a:lnSpc>
                <a:spcPct val="100000"/>
              </a:lnSpc>
            </a:pPr>
            <a:r>
              <a:rPr lang="it-IT" sz="1600" dirty="0">
                <a:solidFill>
                  <a:schemeClr val="tx2"/>
                </a:solidFill>
                <a:latin typeface="Droid Sans"/>
              </a:rPr>
              <a:t>Due incontri formativi online organizzati in collaborazione con Servizio Pastorale Giovanile sulla relazione educativa per prepararsi alle attività estive, dedicati ai responsabili delle attività parrocchiali rivolte ai minori.</a:t>
            </a:r>
          </a:p>
        </p:txBody>
      </p:sp>
      <p:sp>
        <p:nvSpPr>
          <p:cNvPr id="7" name="CasellaDiTesto 6">
            <a:extLst>
              <a:ext uri="{FF2B5EF4-FFF2-40B4-BE49-F238E27FC236}">
                <a16:creationId xmlns:a16="http://schemas.microsoft.com/office/drawing/2014/main" id="{948B0734-A09F-486C-884C-774DB85D8405}"/>
              </a:ext>
            </a:extLst>
          </p:cNvPr>
          <p:cNvSpPr txBox="1"/>
          <p:nvPr/>
        </p:nvSpPr>
        <p:spPr>
          <a:xfrm>
            <a:off x="535986" y="2688661"/>
            <a:ext cx="4730114" cy="1723549"/>
          </a:xfrm>
          <a:prstGeom prst="rect">
            <a:avLst/>
          </a:prstGeom>
          <a:noFill/>
        </p:spPr>
        <p:txBody>
          <a:bodyPr wrap="square">
            <a:spAutoFit/>
          </a:bodyPr>
          <a:lstStyle/>
          <a:p>
            <a:pPr algn="r">
              <a:lnSpc>
                <a:spcPct val="100000"/>
              </a:lnSpc>
            </a:pPr>
            <a:r>
              <a:rPr lang="it-IT" b="1" dirty="0">
                <a:solidFill>
                  <a:schemeClr val="tx2"/>
                </a:solidFill>
                <a:latin typeface="Droid Sans"/>
              </a:rPr>
              <a:t>27 aprile </a:t>
            </a:r>
            <a:r>
              <a:rPr lang="it-IT" i="1" dirty="0">
                <a:solidFill>
                  <a:schemeClr val="tx2"/>
                </a:solidFill>
                <a:latin typeface="Droid Sans"/>
              </a:rPr>
              <a:t>“Oltre le apparenze. </a:t>
            </a:r>
            <a:br>
              <a:rPr lang="it-IT" i="1" dirty="0">
                <a:solidFill>
                  <a:schemeClr val="tx2"/>
                </a:solidFill>
                <a:latin typeface="Droid Sans"/>
              </a:rPr>
            </a:br>
            <a:r>
              <a:rPr lang="it-IT" i="1" dirty="0">
                <a:solidFill>
                  <a:schemeClr val="tx2"/>
                </a:solidFill>
                <a:latin typeface="Droid Sans"/>
              </a:rPr>
              <a:t>Animare con consapevolezza”</a:t>
            </a:r>
            <a:endParaRPr lang="it-IT" dirty="0">
              <a:solidFill>
                <a:schemeClr val="tx2"/>
              </a:solidFill>
              <a:latin typeface="Droid Sans"/>
            </a:endParaRPr>
          </a:p>
          <a:p>
            <a:pPr algn="r">
              <a:lnSpc>
                <a:spcPct val="100000"/>
              </a:lnSpc>
            </a:pPr>
            <a:r>
              <a:rPr lang="it-IT" sz="1400" b="1" dirty="0">
                <a:solidFill>
                  <a:schemeClr val="tx2"/>
                </a:solidFill>
                <a:latin typeface="Droid Sans"/>
              </a:rPr>
              <a:t>Barbara </a:t>
            </a:r>
            <a:r>
              <a:rPr lang="it-IT" sz="1400" b="1" dirty="0" err="1">
                <a:solidFill>
                  <a:schemeClr val="tx2"/>
                </a:solidFill>
                <a:latin typeface="Droid Sans"/>
              </a:rPr>
              <a:t>Facinelli</a:t>
            </a:r>
            <a:r>
              <a:rPr lang="it-IT" sz="1400" dirty="0">
                <a:solidFill>
                  <a:schemeClr val="tx2"/>
                </a:solidFill>
                <a:latin typeface="Droid Sans"/>
              </a:rPr>
              <a:t>, psicologa e psicoterapeuta e </a:t>
            </a:r>
            <a:r>
              <a:rPr lang="it-IT" sz="1400" b="1" dirty="0">
                <a:solidFill>
                  <a:schemeClr val="tx2"/>
                </a:solidFill>
                <a:latin typeface="Droid Sans"/>
              </a:rPr>
              <a:t>Manuela Evangelisti</a:t>
            </a:r>
            <a:r>
              <a:rPr lang="it-IT" sz="1400" dirty="0">
                <a:solidFill>
                  <a:schemeClr val="tx2"/>
                </a:solidFill>
                <a:latin typeface="Droid Sans"/>
              </a:rPr>
              <a:t>, tecnico della riabilitazione psichiatrica (</a:t>
            </a:r>
            <a:r>
              <a:rPr lang="it-IT" sz="1400" dirty="0" err="1">
                <a:solidFill>
                  <a:schemeClr val="tx2"/>
                </a:solidFill>
                <a:latin typeface="Droid Sans"/>
              </a:rPr>
              <a:t>Terp</a:t>
            </a:r>
            <a:r>
              <a:rPr lang="it-IT" sz="1400" dirty="0">
                <a:solidFill>
                  <a:schemeClr val="tx2"/>
                </a:solidFill>
                <a:latin typeface="Droid Sans"/>
              </a:rPr>
              <a:t>), membri dello sportello Servizio Tutela Minori dell’Arcidiocesi di Trento</a:t>
            </a:r>
          </a:p>
          <a:p>
            <a:pPr algn="r">
              <a:lnSpc>
                <a:spcPct val="100000"/>
              </a:lnSpc>
            </a:pPr>
            <a:endParaRPr lang="it-IT" sz="1400" dirty="0">
              <a:solidFill>
                <a:schemeClr val="tx2"/>
              </a:solidFill>
              <a:latin typeface="Droid Sans"/>
            </a:endParaRPr>
          </a:p>
        </p:txBody>
      </p:sp>
      <p:pic>
        <p:nvPicPr>
          <p:cNvPr id="12" name="Picture 2">
            <a:extLst>
              <a:ext uri="{FF2B5EF4-FFF2-40B4-BE49-F238E27FC236}">
                <a16:creationId xmlns:a16="http://schemas.microsoft.com/office/drawing/2014/main" id="{3B259553-64A8-4EDF-BB19-3F17A1524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9272" y="-167640"/>
            <a:ext cx="1834705" cy="1905000"/>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AC37131B-AF85-AD08-9A3C-971A968C686C}"/>
              </a:ext>
            </a:extLst>
          </p:cNvPr>
          <p:cNvSpPr txBox="1"/>
          <p:nvPr/>
        </p:nvSpPr>
        <p:spPr>
          <a:xfrm>
            <a:off x="1619894" y="4359313"/>
            <a:ext cx="6094602" cy="2554545"/>
          </a:xfrm>
          <a:prstGeom prst="rect">
            <a:avLst/>
          </a:prstGeom>
          <a:noFill/>
        </p:spPr>
        <p:txBody>
          <a:bodyPr wrap="square">
            <a:spAutoFit/>
          </a:bodyPr>
          <a:lstStyle/>
          <a:p>
            <a:pPr algn="r">
              <a:lnSpc>
                <a:spcPct val="100000"/>
              </a:lnSpc>
            </a:pPr>
            <a:r>
              <a:rPr lang="it-IT" b="1" dirty="0">
                <a:solidFill>
                  <a:schemeClr val="tx2"/>
                </a:solidFill>
                <a:latin typeface="Droid Sans"/>
              </a:rPr>
              <a:t>4 maggio </a:t>
            </a:r>
            <a:r>
              <a:rPr lang="it-IT" i="1" dirty="0">
                <a:solidFill>
                  <a:schemeClr val="tx2"/>
                </a:solidFill>
                <a:latin typeface="Droid Sans"/>
              </a:rPr>
              <a:t>“Come gli equilibristi. La difficile arte dell’educazione”</a:t>
            </a:r>
          </a:p>
          <a:p>
            <a:pPr algn="r">
              <a:lnSpc>
                <a:spcPct val="100000"/>
              </a:lnSpc>
            </a:pPr>
            <a:endParaRPr lang="it-IT" i="1" dirty="0">
              <a:solidFill>
                <a:schemeClr val="tx2"/>
              </a:solidFill>
              <a:latin typeface="Droid Sans"/>
            </a:endParaRPr>
          </a:p>
          <a:p>
            <a:pPr algn="r">
              <a:lnSpc>
                <a:spcPct val="100000"/>
              </a:lnSpc>
            </a:pPr>
            <a:r>
              <a:rPr lang="it-IT" sz="1400" b="1" dirty="0">
                <a:solidFill>
                  <a:schemeClr val="tx2"/>
                </a:solidFill>
                <a:latin typeface="Droid Sans"/>
              </a:rPr>
              <a:t>avv. Daniela Longo</a:t>
            </a:r>
            <a:r>
              <a:rPr lang="it-IT" sz="1400" dirty="0">
                <a:solidFill>
                  <a:schemeClr val="tx2"/>
                </a:solidFill>
                <a:latin typeface="Droid Sans"/>
              </a:rPr>
              <a:t>, già Garante dei Minori della Provincia di Trento, esperta in comunicazioni digitali per i minori, membro del tavolo degli esperti del Servizio Tutela Minori dell’Arcidiocesi di Trento; </a:t>
            </a:r>
          </a:p>
          <a:p>
            <a:pPr algn="r">
              <a:lnSpc>
                <a:spcPct val="100000"/>
              </a:lnSpc>
            </a:pPr>
            <a:r>
              <a:rPr lang="it-IT" sz="1400" b="1" dirty="0">
                <a:solidFill>
                  <a:schemeClr val="tx2"/>
                </a:solidFill>
                <a:latin typeface="Droid Sans"/>
              </a:rPr>
              <a:t>don Giovanni Fasoli</a:t>
            </a:r>
            <a:r>
              <a:rPr lang="it-IT" sz="1400" dirty="0">
                <a:solidFill>
                  <a:schemeClr val="tx2"/>
                </a:solidFill>
                <a:latin typeface="Droid Sans"/>
              </a:rPr>
              <a:t>, psicologo e psicoterapeuta, educatore sociale, docente presso lo IUSVE (Istituto Universitario Salesiano Venezia), esperto di comunicazione digitale e social media.</a:t>
            </a:r>
          </a:p>
          <a:p>
            <a:pPr algn="r">
              <a:lnSpc>
                <a:spcPct val="100000"/>
              </a:lnSpc>
            </a:pPr>
            <a:endParaRPr lang="it-IT" dirty="0">
              <a:solidFill>
                <a:schemeClr val="tx2"/>
              </a:solidFill>
              <a:latin typeface="Droid Sans"/>
            </a:endParaRPr>
          </a:p>
        </p:txBody>
      </p:sp>
      <p:pic>
        <p:nvPicPr>
          <p:cNvPr id="16" name="Immagine 15" descr="Immagine che contiene testo, bolla, Bolla&#10;&#10;Descrizione generata automaticamente">
            <a:extLst>
              <a:ext uri="{FF2B5EF4-FFF2-40B4-BE49-F238E27FC236}">
                <a16:creationId xmlns:a16="http://schemas.microsoft.com/office/drawing/2014/main" id="{596E822A-A550-CC93-4D51-999525D98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1176" y="1688693"/>
            <a:ext cx="3480614" cy="3480614"/>
          </a:xfrm>
          <a:prstGeom prst="rect">
            <a:avLst/>
          </a:prstGeom>
        </p:spPr>
      </p:pic>
    </p:spTree>
    <p:extLst>
      <p:ext uri="{BB962C8B-B14F-4D97-AF65-F5344CB8AC3E}">
        <p14:creationId xmlns:p14="http://schemas.microsoft.com/office/powerpoint/2010/main" val="349725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asellaDiTesto 12">
            <a:extLst>
              <a:ext uri="{FF2B5EF4-FFF2-40B4-BE49-F238E27FC236}">
                <a16:creationId xmlns:a16="http://schemas.microsoft.com/office/drawing/2014/main" id="{ECB00A04-0F91-400B-A719-A0E961B5E4FE}"/>
              </a:ext>
            </a:extLst>
          </p:cNvPr>
          <p:cNvSpPr txBox="1"/>
          <p:nvPr/>
        </p:nvSpPr>
        <p:spPr>
          <a:xfrm>
            <a:off x="571767" y="435608"/>
            <a:ext cx="7685541" cy="13228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2"/>
                </a:solidFill>
                <a:latin typeface="+mj-lt"/>
                <a:ea typeface="+mj-ea"/>
                <a:cs typeface="+mj-cs"/>
              </a:rPr>
              <a:t>Durante </a:t>
            </a:r>
            <a:r>
              <a:rPr lang="en-US" sz="4000" kern="1200" dirty="0" err="1">
                <a:solidFill>
                  <a:schemeClr val="tx2"/>
                </a:solidFill>
                <a:latin typeface="+mj-lt"/>
                <a:ea typeface="+mj-ea"/>
                <a:cs typeface="+mj-cs"/>
              </a:rPr>
              <a:t>l’Avvento</a:t>
            </a:r>
            <a:r>
              <a:rPr lang="en-US" sz="4000" kern="1200" dirty="0">
                <a:solidFill>
                  <a:schemeClr val="tx2"/>
                </a:solidFill>
                <a:latin typeface="+mj-lt"/>
                <a:ea typeface="+mj-ea"/>
                <a:cs typeface="+mj-cs"/>
              </a:rPr>
              <a:t> e la </a:t>
            </a:r>
            <a:r>
              <a:rPr lang="en-US" sz="4000" dirty="0" err="1">
                <a:solidFill>
                  <a:schemeClr val="tx2"/>
                </a:solidFill>
                <a:latin typeface="+mj-lt"/>
                <a:ea typeface="+mj-ea"/>
                <a:cs typeface="+mj-cs"/>
              </a:rPr>
              <a:t>Q</a:t>
            </a:r>
            <a:r>
              <a:rPr lang="en-US" sz="4000" kern="1200" dirty="0" err="1">
                <a:solidFill>
                  <a:schemeClr val="tx2"/>
                </a:solidFill>
                <a:latin typeface="+mj-lt"/>
                <a:ea typeface="+mj-ea"/>
                <a:cs typeface="+mj-cs"/>
              </a:rPr>
              <a:t>uaresima</a:t>
            </a:r>
            <a:endParaRPr lang="en-US" sz="4000" kern="1200" dirty="0">
              <a:solidFill>
                <a:schemeClr val="tx2"/>
              </a:solidFill>
              <a:latin typeface="+mj-lt"/>
              <a:ea typeface="+mj-ea"/>
              <a:cs typeface="+mj-cs"/>
            </a:endParaRPr>
          </a:p>
        </p:txBody>
      </p:sp>
      <p:sp>
        <p:nvSpPr>
          <p:cNvPr id="20" name="Segnaposto contenuto 2">
            <a:extLst>
              <a:ext uri="{FF2B5EF4-FFF2-40B4-BE49-F238E27FC236}">
                <a16:creationId xmlns:a16="http://schemas.microsoft.com/office/drawing/2014/main" id="{5E833FBD-4D16-4584-9B0E-177B0BA479FB}"/>
              </a:ext>
            </a:extLst>
          </p:cNvPr>
          <p:cNvSpPr txBox="1">
            <a:spLocks/>
          </p:cNvSpPr>
          <p:nvPr/>
        </p:nvSpPr>
        <p:spPr>
          <a:xfrm>
            <a:off x="404670" y="3003976"/>
            <a:ext cx="6573951" cy="1398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000" b="1" dirty="0">
                <a:solidFill>
                  <a:schemeClr val="tx2"/>
                </a:solidFill>
              </a:rPr>
              <a:t>AVVENTO…TEMPO DI PREGHIERA</a:t>
            </a:r>
          </a:p>
          <a:p>
            <a:pPr marL="0" indent="0">
              <a:spcBef>
                <a:spcPts val="0"/>
              </a:spcBef>
              <a:spcAft>
                <a:spcPts val="600"/>
              </a:spcAft>
              <a:buNone/>
            </a:pPr>
            <a:r>
              <a:rPr lang="en-US" sz="2000" dirty="0">
                <a:solidFill>
                  <a:schemeClr val="tx2"/>
                </a:solidFill>
              </a:rPr>
              <a:t>Un </a:t>
            </a:r>
            <a:r>
              <a:rPr lang="en-US" sz="2000" dirty="0" err="1">
                <a:solidFill>
                  <a:schemeClr val="tx2"/>
                </a:solidFill>
              </a:rPr>
              <a:t>calendario</a:t>
            </a:r>
            <a:r>
              <a:rPr lang="en-US" sz="2000" dirty="0">
                <a:solidFill>
                  <a:schemeClr val="tx2"/>
                </a:solidFill>
              </a:rPr>
              <a:t> </a:t>
            </a:r>
            <a:r>
              <a:rPr lang="en-US" sz="2000" dirty="0" err="1">
                <a:solidFill>
                  <a:schemeClr val="tx2"/>
                </a:solidFill>
              </a:rPr>
              <a:t>ricco</a:t>
            </a:r>
            <a:r>
              <a:rPr lang="en-US" sz="2000" dirty="0">
                <a:solidFill>
                  <a:schemeClr val="tx2"/>
                </a:solidFill>
              </a:rPr>
              <a:t> di </a:t>
            </a:r>
            <a:r>
              <a:rPr lang="en-US" sz="2000" dirty="0" err="1">
                <a:solidFill>
                  <a:schemeClr val="tx2"/>
                </a:solidFill>
              </a:rPr>
              <a:t>stimoli</a:t>
            </a:r>
            <a:r>
              <a:rPr lang="en-US" sz="2000" dirty="0">
                <a:solidFill>
                  <a:schemeClr val="tx2"/>
                </a:solidFill>
              </a:rPr>
              <a:t> e </a:t>
            </a:r>
            <a:r>
              <a:rPr lang="en-US" sz="2000" dirty="0" err="1">
                <a:solidFill>
                  <a:schemeClr val="tx2"/>
                </a:solidFill>
              </a:rPr>
              <a:t>spunti</a:t>
            </a:r>
            <a:r>
              <a:rPr lang="en-US" sz="2000" dirty="0">
                <a:solidFill>
                  <a:schemeClr val="tx2"/>
                </a:solidFill>
              </a:rPr>
              <a:t> di </a:t>
            </a:r>
            <a:r>
              <a:rPr lang="en-US" sz="2000" dirty="0" err="1">
                <a:solidFill>
                  <a:schemeClr val="tx2"/>
                </a:solidFill>
              </a:rPr>
              <a:t>riflessione</a:t>
            </a:r>
            <a:r>
              <a:rPr lang="en-US" sz="2000" dirty="0">
                <a:solidFill>
                  <a:schemeClr val="tx2"/>
                </a:solidFill>
              </a:rPr>
              <a:t>… Per </a:t>
            </a:r>
            <a:r>
              <a:rPr lang="en-US" sz="2000" dirty="0" err="1">
                <a:solidFill>
                  <a:schemeClr val="tx2"/>
                </a:solidFill>
              </a:rPr>
              <a:t>avvicinarsi</a:t>
            </a:r>
            <a:r>
              <a:rPr lang="en-US" sz="2000" dirty="0">
                <a:solidFill>
                  <a:schemeClr val="tx2"/>
                </a:solidFill>
              </a:rPr>
              <a:t> a Natale e </a:t>
            </a:r>
            <a:r>
              <a:rPr lang="en-US" sz="2000" dirty="0" err="1">
                <a:solidFill>
                  <a:schemeClr val="tx2"/>
                </a:solidFill>
              </a:rPr>
              <a:t>Pasqua</a:t>
            </a:r>
            <a:r>
              <a:rPr lang="en-US" sz="2000" dirty="0">
                <a:solidFill>
                  <a:schemeClr val="tx2"/>
                </a:solidFill>
              </a:rPr>
              <a:t> </a:t>
            </a:r>
            <a:r>
              <a:rPr lang="en-US" sz="2000" dirty="0" err="1">
                <a:solidFill>
                  <a:schemeClr val="tx2"/>
                </a:solidFill>
              </a:rPr>
              <a:t>accompagnati</a:t>
            </a:r>
            <a:r>
              <a:rPr lang="en-US" sz="2000" dirty="0">
                <a:solidFill>
                  <a:schemeClr val="tx2"/>
                </a:solidFill>
              </a:rPr>
              <a:t> da </a:t>
            </a:r>
            <a:r>
              <a:rPr lang="en-US" sz="2000" dirty="0" err="1">
                <a:solidFill>
                  <a:schemeClr val="tx2"/>
                </a:solidFill>
              </a:rPr>
              <a:t>alcuni</a:t>
            </a:r>
            <a:r>
              <a:rPr lang="en-US" sz="2000" dirty="0">
                <a:solidFill>
                  <a:schemeClr val="tx2"/>
                </a:solidFill>
              </a:rPr>
              <a:t> </a:t>
            </a:r>
            <a:r>
              <a:rPr lang="en-US" sz="2000" dirty="0" err="1">
                <a:solidFill>
                  <a:schemeClr val="tx2"/>
                </a:solidFill>
              </a:rPr>
              <a:t>pensieri</a:t>
            </a:r>
            <a:r>
              <a:rPr lang="en-US" sz="2000" dirty="0">
                <a:solidFill>
                  <a:schemeClr val="tx2"/>
                </a:solidFill>
              </a:rPr>
              <a:t> belli per </a:t>
            </a:r>
            <a:r>
              <a:rPr lang="en-US" sz="2000" dirty="0" err="1">
                <a:solidFill>
                  <a:schemeClr val="tx2"/>
                </a:solidFill>
              </a:rPr>
              <a:t>tutte</a:t>
            </a:r>
            <a:r>
              <a:rPr lang="en-US" sz="2000" dirty="0">
                <a:solidFill>
                  <a:schemeClr val="tx2"/>
                </a:solidFill>
              </a:rPr>
              <a:t> le </a:t>
            </a:r>
            <a:r>
              <a:rPr lang="en-US" sz="2000" dirty="0" err="1">
                <a:solidFill>
                  <a:schemeClr val="tx2"/>
                </a:solidFill>
              </a:rPr>
              <a:t>età</a:t>
            </a:r>
            <a:r>
              <a:rPr lang="en-US" sz="2000" dirty="0">
                <a:solidFill>
                  <a:schemeClr val="tx2"/>
                </a:solidFill>
              </a:rPr>
              <a:t>.</a:t>
            </a:r>
          </a:p>
          <a:p>
            <a:pPr marL="8890">
              <a:spcBef>
                <a:spcPts val="0"/>
              </a:spcBef>
              <a:spcAft>
                <a:spcPts val="600"/>
              </a:spcAft>
            </a:pPr>
            <a:endParaRPr lang="en-US" sz="2000" dirty="0">
              <a:solidFill>
                <a:schemeClr val="tx2"/>
              </a:solidFill>
            </a:endParaRPr>
          </a:p>
          <a:p>
            <a:pPr marL="8890">
              <a:spcBef>
                <a:spcPts val="0"/>
              </a:spcBef>
              <a:spcAft>
                <a:spcPts val="600"/>
              </a:spcAft>
            </a:pPr>
            <a:endParaRPr lang="en-US" sz="2000" dirty="0">
              <a:solidFill>
                <a:schemeClr val="tx2"/>
              </a:solidFill>
            </a:endParaRPr>
          </a:p>
        </p:txBody>
      </p:sp>
      <p:sp>
        <p:nvSpPr>
          <p:cNvPr id="24" name="CasellaDiTesto 23">
            <a:extLst>
              <a:ext uri="{FF2B5EF4-FFF2-40B4-BE49-F238E27FC236}">
                <a16:creationId xmlns:a16="http://schemas.microsoft.com/office/drawing/2014/main" id="{6D3ACA7F-D5C5-4283-A52C-D5E3CCDAEBBD}"/>
              </a:ext>
            </a:extLst>
          </p:cNvPr>
          <p:cNvSpPr txBox="1"/>
          <p:nvPr/>
        </p:nvSpPr>
        <p:spPr>
          <a:xfrm rot="21348316">
            <a:off x="4264034" y="4131899"/>
            <a:ext cx="3663933" cy="646331"/>
          </a:xfrm>
          <a:prstGeom prst="rect">
            <a:avLst/>
          </a:prstGeom>
          <a:noFill/>
        </p:spPr>
        <p:txBody>
          <a:bodyPr wrap="square">
            <a:spAutoFit/>
          </a:bodyPr>
          <a:lstStyle/>
          <a:p>
            <a:pPr algn="ctr"/>
            <a:r>
              <a:rPr lang="it-IT" dirty="0">
                <a:solidFill>
                  <a:schemeClr val="tx2"/>
                </a:solidFill>
              </a:rPr>
              <a:t>IN COLLABORAZIONE CON TUTTA L’AREA ANNUNCIO E SACRAMENTI</a:t>
            </a:r>
          </a:p>
        </p:txBody>
      </p:sp>
      <p:pic>
        <p:nvPicPr>
          <p:cNvPr id="27" name="Picture 4" descr="obiettivo_4">
            <a:extLst>
              <a:ext uri="{FF2B5EF4-FFF2-40B4-BE49-F238E27FC236}">
                <a16:creationId xmlns:a16="http://schemas.microsoft.com/office/drawing/2014/main" id="{B60652FE-7A6A-4FB0-84C2-A777E1D7A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71" y="445506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testo, erba, aria aperta, cartello&#10;&#10;Descrizione generata automaticamente">
            <a:extLst>
              <a:ext uri="{FF2B5EF4-FFF2-40B4-BE49-F238E27FC236}">
                <a16:creationId xmlns:a16="http://schemas.microsoft.com/office/drawing/2014/main" id="{01BCABEC-2CE9-0502-7D42-4DD505E07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862" y="3577769"/>
            <a:ext cx="2093793" cy="2093793"/>
          </a:xfrm>
          <a:prstGeom prst="rect">
            <a:avLst/>
          </a:prstGeom>
        </p:spPr>
      </p:pic>
      <p:pic>
        <p:nvPicPr>
          <p:cNvPr id="9" name="Immagine 8" descr="Immagine che contiene testo, cartello, roccia&#10;&#10;Descrizione generata automaticamente">
            <a:extLst>
              <a:ext uri="{FF2B5EF4-FFF2-40B4-BE49-F238E27FC236}">
                <a16:creationId xmlns:a16="http://schemas.microsoft.com/office/drawing/2014/main" id="{D5644E86-E384-8DFF-CB4C-C8BC59247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847" y="4624667"/>
            <a:ext cx="2211647" cy="2211647"/>
          </a:xfrm>
          <a:prstGeom prst="rect">
            <a:avLst/>
          </a:prstGeom>
        </p:spPr>
      </p:pic>
      <p:pic>
        <p:nvPicPr>
          <p:cNvPr id="3" name="Immagine 2" descr="Immagine che contiene testo, erba, cartello, aria aperta&#10;&#10;Descrizione generata automaticamente">
            <a:extLst>
              <a:ext uri="{FF2B5EF4-FFF2-40B4-BE49-F238E27FC236}">
                <a16:creationId xmlns:a16="http://schemas.microsoft.com/office/drawing/2014/main" id="{59E5E55D-DBEC-5809-7AF6-8420CFEEC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7021" y="1451038"/>
            <a:ext cx="2337119" cy="2337119"/>
          </a:xfrm>
          <a:prstGeom prst="rect">
            <a:avLst/>
          </a:prstGeom>
        </p:spPr>
      </p:pic>
      <p:pic>
        <p:nvPicPr>
          <p:cNvPr id="5" name="Immagine 4" descr="Immagine che contiene testo, cartello&#10;&#10;Descrizione generata automaticamente">
            <a:extLst>
              <a:ext uri="{FF2B5EF4-FFF2-40B4-BE49-F238E27FC236}">
                <a16:creationId xmlns:a16="http://schemas.microsoft.com/office/drawing/2014/main" id="{5F3328EC-0EE3-4DAE-862D-BABD82FE2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862" y="106488"/>
            <a:ext cx="2211647" cy="2211647"/>
          </a:xfrm>
          <a:prstGeom prst="rect">
            <a:avLst/>
          </a:prstGeom>
        </p:spPr>
      </p:pic>
    </p:spTree>
    <p:extLst>
      <p:ext uri="{BB962C8B-B14F-4D97-AF65-F5344CB8AC3E}">
        <p14:creationId xmlns:p14="http://schemas.microsoft.com/office/powerpoint/2010/main" val="87556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04678C26-D74B-C496-E522-42BCFE562AB2}"/>
              </a:ext>
            </a:extLst>
          </p:cNvPr>
          <p:cNvPicPr>
            <a:picLocks noChangeAspect="1"/>
          </p:cNvPicPr>
          <p:nvPr/>
        </p:nvPicPr>
        <p:blipFill rotWithShape="1">
          <a:blip r:embed="rId2">
            <a:alphaModFix amt="40000"/>
          </a:blip>
          <a:srcRect t="1568" r="1" b="7246"/>
          <a:stretch/>
        </p:blipFill>
        <p:spPr>
          <a:xfrm>
            <a:off x="-169" y="10"/>
            <a:ext cx="7306134" cy="6857990"/>
          </a:xfrm>
          <a:prstGeom prst="rect">
            <a:avLst/>
          </a:prstGeom>
        </p:spPr>
      </p:pic>
      <p:pic>
        <p:nvPicPr>
          <p:cNvPr id="2050" name="Picture 2">
            <a:extLst>
              <a:ext uri="{FF2B5EF4-FFF2-40B4-BE49-F238E27FC236}">
                <a16:creationId xmlns:a16="http://schemas.microsoft.com/office/drawing/2014/main" id="{0F190612-5A7B-ABA1-49BD-1C55A452F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52"/>
          <a:stretch/>
        </p:blipFill>
        <p:spPr bwMode="auto">
          <a:xfrm>
            <a:off x="5798618" y="4906"/>
            <a:ext cx="6677891"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17E13BAC-7A25-4615-B337-77F0ABDD20BE}"/>
              </a:ext>
            </a:extLst>
          </p:cNvPr>
          <p:cNvSpPr txBox="1"/>
          <p:nvPr/>
        </p:nvSpPr>
        <p:spPr>
          <a:xfrm>
            <a:off x="643468" y="643467"/>
            <a:ext cx="4620584" cy="4567137"/>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400" kern="1200" dirty="0">
              <a:solidFill>
                <a:srgbClr val="FFFFFF"/>
              </a:solidFill>
              <a:latin typeface="+mj-lt"/>
              <a:ea typeface="+mj-ea"/>
              <a:cs typeface="+mj-cs"/>
            </a:endParaRPr>
          </a:p>
        </p:txBody>
      </p:sp>
      <p:sp>
        <p:nvSpPr>
          <p:cNvPr id="14" name="Titolo 1">
            <a:extLst>
              <a:ext uri="{FF2B5EF4-FFF2-40B4-BE49-F238E27FC236}">
                <a16:creationId xmlns:a16="http://schemas.microsoft.com/office/drawing/2014/main" id="{81FBED04-FDB4-4C2B-8E03-99588D55CC56}"/>
              </a:ext>
            </a:extLst>
          </p:cNvPr>
          <p:cNvSpPr txBox="1">
            <a:spLocks/>
          </p:cNvSpPr>
          <p:nvPr/>
        </p:nvSpPr>
        <p:spPr>
          <a:xfrm>
            <a:off x="606772" y="463915"/>
            <a:ext cx="10515600" cy="67246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it-IT" sz="4800" dirty="0">
              <a:solidFill>
                <a:schemeClr val="tx2"/>
              </a:solidFill>
            </a:endParaRPr>
          </a:p>
        </p:txBody>
      </p:sp>
      <p:sp>
        <p:nvSpPr>
          <p:cNvPr id="15" name="Segnaposto contenuto 2">
            <a:extLst>
              <a:ext uri="{FF2B5EF4-FFF2-40B4-BE49-F238E27FC236}">
                <a16:creationId xmlns:a16="http://schemas.microsoft.com/office/drawing/2014/main" id="{2EBC85DF-452E-4A72-B629-44D580B4243B}"/>
              </a:ext>
            </a:extLst>
          </p:cNvPr>
          <p:cNvSpPr txBox="1">
            <a:spLocks/>
          </p:cNvSpPr>
          <p:nvPr/>
        </p:nvSpPr>
        <p:spPr>
          <a:xfrm>
            <a:off x="287727" y="1607525"/>
            <a:ext cx="2575836" cy="3693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sz="1800" dirty="0">
              <a:solidFill>
                <a:schemeClr val="tx2"/>
              </a:solidFill>
            </a:endParaRPr>
          </a:p>
        </p:txBody>
      </p:sp>
    </p:spTree>
    <p:extLst>
      <p:ext uri="{BB962C8B-B14F-4D97-AF65-F5344CB8AC3E}">
        <p14:creationId xmlns:p14="http://schemas.microsoft.com/office/powerpoint/2010/main" val="1598271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2B1A10-541D-B96E-8604-85F2FD32236F}"/>
              </a:ext>
            </a:extLst>
          </p:cNvPr>
          <p:cNvSpPr>
            <a:spLocks noGrp="1"/>
          </p:cNvSpPr>
          <p:nvPr>
            <p:ph type="title"/>
          </p:nvPr>
        </p:nvSpPr>
        <p:spPr/>
        <p:txBody>
          <a:bodyPr/>
          <a:lstStyle/>
          <a:p>
            <a:r>
              <a:rPr lang="it-IT" sz="4400" dirty="0">
                <a:solidFill>
                  <a:schemeClr val="tx2"/>
                </a:solidFill>
                <a:latin typeface="+mn-lt"/>
                <a:ea typeface="+mn-ea"/>
                <a:cs typeface="+mn-cs"/>
              </a:rPr>
              <a:t>Facciamolo per sport!</a:t>
            </a:r>
            <a:br>
              <a:rPr lang="it-IT" dirty="0">
                <a:solidFill>
                  <a:schemeClr val="tx2"/>
                </a:solidFill>
              </a:rPr>
            </a:br>
            <a:endParaRPr lang="it-IT" dirty="0"/>
          </a:p>
        </p:txBody>
      </p:sp>
      <p:pic>
        <p:nvPicPr>
          <p:cNvPr id="4" name="Picture 8">
            <a:extLst>
              <a:ext uri="{FF2B5EF4-FFF2-40B4-BE49-F238E27FC236}">
                <a16:creationId xmlns:a16="http://schemas.microsoft.com/office/drawing/2014/main" id="{D536FB30-BED3-5791-1A5C-FF6083E67A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8571"/>
            <a:ext cx="2340864" cy="122529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34957651-6D9F-F694-1659-E927295C07B0}"/>
              </a:ext>
            </a:extLst>
          </p:cNvPr>
          <p:cNvSpPr txBox="1"/>
          <p:nvPr/>
        </p:nvSpPr>
        <p:spPr>
          <a:xfrm>
            <a:off x="1317072" y="1443867"/>
            <a:ext cx="9479559" cy="738664"/>
          </a:xfrm>
          <a:prstGeom prst="rect">
            <a:avLst/>
          </a:prstGeom>
          <a:noFill/>
        </p:spPr>
        <p:txBody>
          <a:bodyPr wrap="square">
            <a:spAutoFit/>
          </a:bodyPr>
          <a:lstStyle/>
          <a:p>
            <a:pPr algn="ctr"/>
            <a:r>
              <a:rPr lang="it-IT" sz="1400" dirty="0">
                <a:solidFill>
                  <a:schemeClr val="tx2"/>
                </a:solidFill>
                <a:latin typeface="+mn-lt"/>
                <a:ea typeface="+mn-ea"/>
                <a:cs typeface="+mn-cs"/>
              </a:rPr>
              <a:t>Una possibilità per tutti gli oratori di </a:t>
            </a:r>
            <a:r>
              <a:rPr lang="it-IT" sz="1400" dirty="0">
                <a:solidFill>
                  <a:schemeClr val="tx2"/>
                </a:solidFill>
              </a:rPr>
              <a:t>avviare dei percorsi che prevedano l’accompagnamento sul campo degli animatori/educatori dell’oratorio da parte di educatori/allenatori sportivi del CSI Trento nella gestione delle attività sportive rivolte ai minori. </a:t>
            </a:r>
          </a:p>
          <a:p>
            <a:pPr algn="ctr"/>
            <a:r>
              <a:rPr lang="it-IT" sz="1400" dirty="0">
                <a:solidFill>
                  <a:schemeClr val="tx2"/>
                </a:solidFill>
              </a:rPr>
              <a:t>Sono sati attivati 30 laboratori. </a:t>
            </a:r>
          </a:p>
        </p:txBody>
      </p:sp>
      <p:pic>
        <p:nvPicPr>
          <p:cNvPr id="1026" name="Picture 2">
            <a:extLst>
              <a:ext uri="{FF2B5EF4-FFF2-40B4-BE49-F238E27FC236}">
                <a16:creationId xmlns:a16="http://schemas.microsoft.com/office/drawing/2014/main" id="{C1D7CC14-AFCF-EE1B-5069-47432D6A2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419" y="2486061"/>
            <a:ext cx="4054768" cy="2122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D21F25C-88A2-26A9-A728-0943EB7DA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781" y="2515250"/>
            <a:ext cx="3491342" cy="182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691C346-3600-AAA1-7BB3-D50E9CEB7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5381" y="2515250"/>
            <a:ext cx="2937164" cy="15374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A76FB04-DEE5-E3EC-1EA3-FCF616F47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4657" y="4586787"/>
            <a:ext cx="3491343" cy="1827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26A8E27-F256-5D36-1B5C-53E48562CE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238" y="4675469"/>
            <a:ext cx="3057236" cy="160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5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5">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97">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734220" y="208322"/>
            <a:ext cx="3616913" cy="2795160"/>
          </a:xfrm>
        </p:spPr>
        <p:txBody>
          <a:bodyPr>
            <a:normAutofit/>
          </a:bodyPr>
          <a:lstStyle/>
          <a:p>
            <a:r>
              <a:rPr lang="it-IT" sz="4400" dirty="0">
                <a:solidFill>
                  <a:schemeClr val="tx2"/>
                </a:solidFill>
              </a:rPr>
              <a:t>Corsi HACCP</a:t>
            </a:r>
          </a:p>
        </p:txBody>
      </p:sp>
      <p:sp>
        <p:nvSpPr>
          <p:cNvPr id="3" name="Sottotitolo 2">
            <a:extLst>
              <a:ext uri="{FF2B5EF4-FFF2-40B4-BE49-F238E27FC236}">
                <a16:creationId xmlns:a16="http://schemas.microsoft.com/office/drawing/2014/main" id="{005E0571-C199-4A32-A3CB-E0A2456EC743}"/>
              </a:ext>
            </a:extLst>
          </p:cNvPr>
          <p:cNvSpPr>
            <a:spLocks noGrp="1"/>
          </p:cNvSpPr>
          <p:nvPr>
            <p:ph type="subTitle" idx="1"/>
          </p:nvPr>
        </p:nvSpPr>
        <p:spPr>
          <a:xfrm>
            <a:off x="936838" y="3559550"/>
            <a:ext cx="3928410" cy="2331798"/>
          </a:xfrm>
        </p:spPr>
        <p:txBody>
          <a:bodyPr>
            <a:normAutofit/>
          </a:bodyPr>
          <a:lstStyle/>
          <a:p>
            <a:r>
              <a:rPr lang="it-IT"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Nel </a:t>
            </a:r>
            <a:r>
              <a:rPr lang="it-IT" sz="18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2022</a:t>
            </a:r>
            <a:r>
              <a:rPr lang="it-IT"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 sono stati organizzati </a:t>
            </a:r>
            <a:r>
              <a:rPr lang="it-IT" sz="18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8 incontri </a:t>
            </a:r>
            <a:r>
              <a:rPr lang="it-IT"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(Baselga di Pinè, Borgo Valsugana, S. Michele all’Adige, Brentonico, Rovereto e Vezzano).</a:t>
            </a:r>
          </a:p>
          <a:p>
            <a:r>
              <a:rPr lang="it-IT"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Nel </a:t>
            </a:r>
            <a:r>
              <a:rPr lang="it-IT" sz="18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2023</a:t>
            </a:r>
            <a:r>
              <a:rPr lang="it-IT"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 sono stati organizzati o in programma altri </a:t>
            </a:r>
            <a:r>
              <a:rPr lang="it-IT" sz="18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6 incontri </a:t>
            </a:r>
            <a:r>
              <a:rPr lang="it-IT"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(Mori, Malè, Arco, Riva del Garda e Carano)</a:t>
            </a:r>
          </a:p>
        </p:txBody>
      </p:sp>
      <p:pic>
        <p:nvPicPr>
          <p:cNvPr id="10" name="Immagine 9" descr="Immagine che contiene testo, screenshot, bigliettodavisita&#10;&#10;Descrizione generata automaticamente">
            <a:extLst>
              <a:ext uri="{FF2B5EF4-FFF2-40B4-BE49-F238E27FC236}">
                <a16:creationId xmlns:a16="http://schemas.microsoft.com/office/drawing/2014/main" id="{2A86A983-2B12-4EB1-A30D-6315BF59935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9927"/>
          <a:stretch/>
        </p:blipFill>
        <p:spPr>
          <a:xfrm>
            <a:off x="6744120" y="988292"/>
            <a:ext cx="4011910" cy="4540560"/>
          </a:xfrm>
          <a:prstGeom prst="rect">
            <a:avLst/>
          </a:prstGeom>
        </p:spPr>
      </p:pic>
    </p:spTree>
    <p:extLst>
      <p:ext uri="{BB962C8B-B14F-4D97-AF65-F5344CB8AC3E}">
        <p14:creationId xmlns:p14="http://schemas.microsoft.com/office/powerpoint/2010/main" val="3112961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627FF48C-AF46-4D52-998F-ED0BDDEEF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9000"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olo 1">
            <a:extLst>
              <a:ext uri="{FF2B5EF4-FFF2-40B4-BE49-F238E27FC236}">
                <a16:creationId xmlns:a16="http://schemas.microsoft.com/office/drawing/2014/main" id="{01DA6AD6-6467-46DA-9E0A-3591015E4CA8}"/>
              </a:ext>
            </a:extLst>
          </p:cNvPr>
          <p:cNvSpPr txBox="1">
            <a:spLocks/>
          </p:cNvSpPr>
          <p:nvPr/>
        </p:nvSpPr>
        <p:spPr>
          <a:xfrm>
            <a:off x="315179" y="216934"/>
            <a:ext cx="5338194" cy="9171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solidFill>
                  <a:schemeClr val="tx2"/>
                </a:solidFill>
              </a:rPr>
              <a:t>Noi </a:t>
            </a:r>
            <a:r>
              <a:rPr lang="en-US" sz="4400" dirty="0" err="1">
                <a:solidFill>
                  <a:schemeClr val="tx2"/>
                </a:solidFill>
              </a:rPr>
              <a:t>siamo</a:t>
            </a:r>
            <a:r>
              <a:rPr lang="en-US" sz="4400" dirty="0">
                <a:solidFill>
                  <a:schemeClr val="tx2"/>
                </a:solidFill>
              </a:rPr>
              <a:t> </a:t>
            </a:r>
            <a:r>
              <a:rPr lang="en-US" sz="4400" dirty="0" err="1">
                <a:solidFill>
                  <a:schemeClr val="tx2"/>
                </a:solidFill>
              </a:rPr>
              <a:t>Fuori</a:t>
            </a:r>
            <a:r>
              <a:rPr lang="en-US" sz="4400" dirty="0">
                <a:solidFill>
                  <a:schemeClr val="tx2"/>
                </a:solidFill>
              </a:rPr>
              <a:t>!</a:t>
            </a:r>
          </a:p>
        </p:txBody>
      </p:sp>
      <p:pic>
        <p:nvPicPr>
          <p:cNvPr id="13" name="Immagine 12" descr="Immagine che contiene testo&#10;&#10;Descrizione generata automaticamente">
            <a:extLst>
              <a:ext uri="{FF2B5EF4-FFF2-40B4-BE49-F238E27FC236}">
                <a16:creationId xmlns:a16="http://schemas.microsoft.com/office/drawing/2014/main" id="{DC2EDF45-A651-40D9-93C0-63CA0D426D2E}"/>
              </a:ext>
            </a:extLst>
          </p:cNvPr>
          <p:cNvPicPr>
            <a:picLocks noChangeAspect="1"/>
          </p:cNvPicPr>
          <p:nvPr/>
        </p:nvPicPr>
        <p:blipFill rotWithShape="1">
          <a:blip r:embed="rId2">
            <a:extLst>
              <a:ext uri="{28A0092B-C50C-407E-A947-70E740481C1C}">
                <a14:useLocalDpi xmlns:a14="http://schemas.microsoft.com/office/drawing/2010/main" val="0"/>
              </a:ext>
            </a:extLst>
          </a:blip>
          <a:srcRect t="18160"/>
          <a:stretch/>
        </p:blipFill>
        <p:spPr>
          <a:xfrm>
            <a:off x="7340250" y="3121442"/>
            <a:ext cx="1368369" cy="1990885"/>
          </a:xfrm>
          <a:prstGeom prst="rect">
            <a:avLst/>
          </a:prstGeom>
        </p:spPr>
      </p:pic>
      <p:pic>
        <p:nvPicPr>
          <p:cNvPr id="14" name="Immagine 13" descr="Immagine che contiene interni, pavimento, parete, stanza&#10;&#10;Descrizione generata automaticamente">
            <a:extLst>
              <a:ext uri="{FF2B5EF4-FFF2-40B4-BE49-F238E27FC236}">
                <a16:creationId xmlns:a16="http://schemas.microsoft.com/office/drawing/2014/main" id="{BB33FB9C-C1AC-4194-9032-6189BB007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085" y="1682307"/>
            <a:ext cx="2558461" cy="1439135"/>
          </a:xfrm>
          <a:prstGeom prst="rect">
            <a:avLst/>
          </a:prstGeom>
        </p:spPr>
      </p:pic>
      <p:pic>
        <p:nvPicPr>
          <p:cNvPr id="15" name="Immagine 14">
            <a:extLst>
              <a:ext uri="{FF2B5EF4-FFF2-40B4-BE49-F238E27FC236}">
                <a16:creationId xmlns:a16="http://schemas.microsoft.com/office/drawing/2014/main" id="{7D2FC589-9E65-41CA-A1B1-9BAF1D0AF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517" y="3531519"/>
            <a:ext cx="2176582" cy="1224328"/>
          </a:xfrm>
          <a:prstGeom prst="rect">
            <a:avLst/>
          </a:prstGeom>
        </p:spPr>
      </p:pic>
      <p:pic>
        <p:nvPicPr>
          <p:cNvPr id="16" name="Immagine 15" descr="Immagine che contiene testo&#10;&#10;Descrizione generata automaticamente">
            <a:extLst>
              <a:ext uri="{FF2B5EF4-FFF2-40B4-BE49-F238E27FC236}">
                <a16:creationId xmlns:a16="http://schemas.microsoft.com/office/drawing/2014/main" id="{C472CE19-9F4D-4735-8DCF-8EA75639335F}"/>
              </a:ext>
            </a:extLst>
          </p:cNvPr>
          <p:cNvPicPr>
            <a:picLocks noChangeAspect="1"/>
          </p:cNvPicPr>
          <p:nvPr/>
        </p:nvPicPr>
        <p:blipFill rotWithShape="1">
          <a:blip r:embed="rId5">
            <a:extLst>
              <a:ext uri="{28A0092B-C50C-407E-A947-70E740481C1C}">
                <a14:useLocalDpi xmlns:a14="http://schemas.microsoft.com/office/drawing/2010/main" val="0"/>
              </a:ext>
            </a:extLst>
          </a:blip>
          <a:srcRect l="7115" r="10398"/>
          <a:stretch/>
        </p:blipFill>
        <p:spPr>
          <a:xfrm>
            <a:off x="9598776" y="4755847"/>
            <a:ext cx="1917767" cy="1307776"/>
          </a:xfrm>
          <a:prstGeom prst="rect">
            <a:avLst/>
          </a:prstGeom>
        </p:spPr>
      </p:pic>
      <p:pic>
        <p:nvPicPr>
          <p:cNvPr id="17" name="Immagine 16" descr="Immagine che contiene testo&#10;&#10;Descrizione generata automaticamente">
            <a:extLst>
              <a:ext uri="{FF2B5EF4-FFF2-40B4-BE49-F238E27FC236}">
                <a16:creationId xmlns:a16="http://schemas.microsoft.com/office/drawing/2014/main" id="{7689F79F-3B8D-463E-A4B3-41CD7ADF26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46" y="1855189"/>
            <a:ext cx="2235106" cy="1676330"/>
          </a:xfrm>
          <a:prstGeom prst="rect">
            <a:avLst/>
          </a:prstGeom>
        </p:spPr>
      </p:pic>
      <p:sp>
        <p:nvSpPr>
          <p:cNvPr id="18" name="Segnaposto contenuto 2">
            <a:extLst>
              <a:ext uri="{FF2B5EF4-FFF2-40B4-BE49-F238E27FC236}">
                <a16:creationId xmlns:a16="http://schemas.microsoft.com/office/drawing/2014/main" id="{BB23D2E3-5C33-4971-9EA8-716295D8E02F}"/>
              </a:ext>
            </a:extLst>
          </p:cNvPr>
          <p:cNvSpPr txBox="1">
            <a:spLocks/>
          </p:cNvSpPr>
          <p:nvPr/>
        </p:nvSpPr>
        <p:spPr>
          <a:xfrm>
            <a:off x="435804" y="1952010"/>
            <a:ext cx="5657475" cy="4480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it-IT" sz="1400" b="1" dirty="0">
                <a:solidFill>
                  <a:schemeClr val="tx2"/>
                </a:solidFill>
                <a:latin typeface="+mj-lt"/>
              </a:rPr>
              <a:t>Alta Valsugana</a:t>
            </a:r>
            <a:r>
              <a:rPr lang="it-IT" sz="1400" dirty="0">
                <a:solidFill>
                  <a:schemeClr val="tx2"/>
                </a:solidFill>
                <a:latin typeface="+mj-lt"/>
              </a:rPr>
              <a:t>: </a:t>
            </a:r>
            <a:r>
              <a:rPr lang="it-IT" sz="1400" i="1" dirty="0">
                <a:solidFill>
                  <a:schemeClr val="tx2"/>
                </a:solidFill>
                <a:latin typeface="+mj-lt"/>
              </a:rPr>
              <a:t>NOI si può fare! </a:t>
            </a:r>
            <a:r>
              <a:rPr lang="it-IT" sz="1400" dirty="0">
                <a:solidFill>
                  <a:schemeClr val="tx2"/>
                </a:solidFill>
                <a:latin typeface="+mj-lt"/>
              </a:rPr>
              <a:t>Formazione per l’estate</a:t>
            </a:r>
          </a:p>
          <a:p>
            <a:pPr marL="0" indent="0">
              <a:lnSpc>
                <a:spcPct val="110000"/>
              </a:lnSpc>
              <a:buNone/>
            </a:pPr>
            <a:r>
              <a:rPr lang="it-IT" sz="1400" b="1" dirty="0">
                <a:solidFill>
                  <a:schemeClr val="tx2"/>
                </a:solidFill>
                <a:latin typeface="+mj-lt"/>
              </a:rPr>
              <a:t>Mezzolombardo</a:t>
            </a:r>
            <a:r>
              <a:rPr lang="it-IT" sz="1400" dirty="0">
                <a:solidFill>
                  <a:schemeClr val="tx2"/>
                </a:solidFill>
                <a:latin typeface="+mj-lt"/>
              </a:rPr>
              <a:t>: </a:t>
            </a:r>
            <a:r>
              <a:rPr lang="it-IT" sz="1400" i="1" dirty="0">
                <a:solidFill>
                  <a:schemeClr val="tx2"/>
                </a:solidFill>
                <a:latin typeface="+mj-lt"/>
              </a:rPr>
              <a:t>Camminiamo sopra!...</a:t>
            </a:r>
            <a:r>
              <a:rPr lang="it-IT" sz="1400" dirty="0">
                <a:solidFill>
                  <a:schemeClr val="tx2"/>
                </a:solidFill>
                <a:latin typeface="+mj-lt"/>
              </a:rPr>
              <a:t>verso Santiago</a:t>
            </a:r>
          </a:p>
          <a:p>
            <a:pPr marL="0" indent="0">
              <a:lnSpc>
                <a:spcPct val="110000"/>
              </a:lnSpc>
              <a:buFont typeface="Arial" panose="020B0604020202020204" pitchFamily="34" charset="0"/>
              <a:buNone/>
            </a:pPr>
            <a:r>
              <a:rPr lang="it-IT" sz="1400" b="1" dirty="0">
                <a:solidFill>
                  <a:schemeClr val="tx2"/>
                </a:solidFill>
                <a:latin typeface="+mj-lt"/>
              </a:rPr>
              <a:t>Vallagarina</a:t>
            </a:r>
            <a:r>
              <a:rPr lang="it-IT" sz="1400" dirty="0">
                <a:solidFill>
                  <a:schemeClr val="tx2"/>
                </a:solidFill>
                <a:latin typeface="+mj-lt"/>
              </a:rPr>
              <a:t>: </a:t>
            </a:r>
            <a:r>
              <a:rPr lang="it-IT" sz="1400" i="1" dirty="0">
                <a:solidFill>
                  <a:schemeClr val="tx2"/>
                </a:solidFill>
                <a:latin typeface="+mj-lt"/>
              </a:rPr>
              <a:t>TRAINING TIME: </a:t>
            </a:r>
            <a:r>
              <a:rPr lang="it-IT" sz="1400" dirty="0">
                <a:solidFill>
                  <a:schemeClr val="tx2"/>
                </a:solidFill>
                <a:latin typeface="+mj-lt"/>
              </a:rPr>
              <a:t>una proposta di formazione per animatori</a:t>
            </a:r>
          </a:p>
          <a:p>
            <a:pPr marL="0" indent="0">
              <a:lnSpc>
                <a:spcPct val="110000"/>
              </a:lnSpc>
              <a:buFont typeface="Arial" panose="020B0604020202020204" pitchFamily="34" charset="0"/>
              <a:buNone/>
            </a:pPr>
            <a:r>
              <a:rPr lang="it-IT" sz="1400" b="1" dirty="0">
                <a:solidFill>
                  <a:schemeClr val="tx2"/>
                </a:solidFill>
                <a:latin typeface="+mj-lt"/>
              </a:rPr>
              <a:t>Alto Garda e Valli dei Laghi</a:t>
            </a:r>
            <a:r>
              <a:rPr lang="it-IT" sz="1400" dirty="0">
                <a:solidFill>
                  <a:schemeClr val="tx2"/>
                </a:solidFill>
                <a:latin typeface="+mj-lt"/>
              </a:rPr>
              <a:t>: Formazione residenziale a Castelfondo</a:t>
            </a:r>
          </a:p>
          <a:p>
            <a:pPr marL="0" indent="0">
              <a:lnSpc>
                <a:spcPct val="110000"/>
              </a:lnSpc>
              <a:buNone/>
            </a:pPr>
            <a:r>
              <a:rPr lang="it-IT" sz="1400" b="1" dirty="0">
                <a:solidFill>
                  <a:schemeClr val="tx2"/>
                </a:solidFill>
                <a:latin typeface="+mj-lt"/>
              </a:rPr>
              <a:t>Bassa Valsugana</a:t>
            </a:r>
            <a:r>
              <a:rPr lang="it-IT" sz="1400" dirty="0">
                <a:solidFill>
                  <a:schemeClr val="tx2"/>
                </a:solidFill>
                <a:latin typeface="+mj-lt"/>
              </a:rPr>
              <a:t>: Giornate di formazione animatori</a:t>
            </a:r>
          </a:p>
          <a:p>
            <a:pPr marL="0" indent="0">
              <a:lnSpc>
                <a:spcPct val="110000"/>
              </a:lnSpc>
              <a:buNone/>
            </a:pPr>
            <a:r>
              <a:rPr lang="it-IT" sz="1400" b="1" dirty="0">
                <a:solidFill>
                  <a:schemeClr val="tx2"/>
                </a:solidFill>
                <a:latin typeface="+mj-lt"/>
              </a:rPr>
              <a:t>Trento</a:t>
            </a:r>
            <a:r>
              <a:rPr lang="it-IT" sz="1400" dirty="0">
                <a:solidFill>
                  <a:schemeClr val="tx2"/>
                </a:solidFill>
                <a:latin typeface="+mj-lt"/>
              </a:rPr>
              <a:t>: 4 occasioni d’incontro!</a:t>
            </a:r>
          </a:p>
          <a:p>
            <a:pPr marL="0" indent="0">
              <a:lnSpc>
                <a:spcPct val="110000"/>
              </a:lnSpc>
              <a:buFont typeface="Arial" panose="020B0604020202020204" pitchFamily="34" charset="0"/>
              <a:buNone/>
            </a:pPr>
            <a:r>
              <a:rPr lang="it-IT" sz="1400" b="1" dirty="0">
                <a:solidFill>
                  <a:schemeClr val="tx2"/>
                </a:solidFill>
                <a:latin typeface="+mj-lt"/>
              </a:rPr>
              <a:t>Giudicarie</a:t>
            </a:r>
            <a:r>
              <a:rPr lang="it-IT" sz="1400" dirty="0">
                <a:solidFill>
                  <a:schemeClr val="tx2"/>
                </a:solidFill>
                <a:latin typeface="+mj-lt"/>
              </a:rPr>
              <a:t>: Formazione animatori a Tione</a:t>
            </a:r>
          </a:p>
          <a:p>
            <a:pPr marL="0" indent="0">
              <a:lnSpc>
                <a:spcPct val="110000"/>
              </a:lnSpc>
              <a:buFont typeface="Arial" panose="020B0604020202020204" pitchFamily="34" charset="0"/>
              <a:buNone/>
            </a:pPr>
            <a:r>
              <a:rPr lang="it-IT" sz="1400" b="1" dirty="0">
                <a:solidFill>
                  <a:schemeClr val="tx2"/>
                </a:solidFill>
                <a:latin typeface="+mj-lt"/>
              </a:rPr>
              <a:t>Valli del Noce</a:t>
            </a:r>
            <a:r>
              <a:rPr lang="it-IT" sz="1400" dirty="0">
                <a:solidFill>
                  <a:schemeClr val="tx2"/>
                </a:solidFill>
                <a:latin typeface="+mj-lt"/>
              </a:rPr>
              <a:t>: Formazione animatori</a:t>
            </a:r>
          </a:p>
          <a:p>
            <a:pPr marL="0" indent="0">
              <a:lnSpc>
                <a:spcPct val="110000"/>
              </a:lnSpc>
              <a:buFont typeface="Arial" panose="020B0604020202020204" pitchFamily="34" charset="0"/>
              <a:buNone/>
            </a:pPr>
            <a:r>
              <a:rPr lang="it-IT" sz="1400" b="1" dirty="0">
                <a:solidFill>
                  <a:schemeClr val="tx2"/>
                </a:solidFill>
                <a:latin typeface="+mj-lt"/>
              </a:rPr>
              <a:t>Fiemme e Fassa</a:t>
            </a:r>
            <a:r>
              <a:rPr lang="it-IT" sz="1400" dirty="0">
                <a:solidFill>
                  <a:schemeClr val="tx2"/>
                </a:solidFill>
                <a:latin typeface="+mj-lt"/>
              </a:rPr>
              <a:t>: Formazione animatori</a:t>
            </a:r>
          </a:p>
          <a:p>
            <a:pPr marL="0" indent="0">
              <a:lnSpc>
                <a:spcPct val="110000"/>
              </a:lnSpc>
              <a:buFont typeface="Arial" panose="020B0604020202020204" pitchFamily="34" charset="0"/>
              <a:buNone/>
            </a:pPr>
            <a:r>
              <a:rPr lang="it-IT" sz="1400" b="1" dirty="0">
                <a:solidFill>
                  <a:schemeClr val="tx2"/>
                </a:solidFill>
                <a:latin typeface="+mj-lt"/>
              </a:rPr>
              <a:t>Cembra</a:t>
            </a:r>
            <a:r>
              <a:rPr lang="it-IT" sz="1400" dirty="0">
                <a:solidFill>
                  <a:schemeClr val="tx2"/>
                </a:solidFill>
                <a:latin typeface="+mj-lt"/>
              </a:rPr>
              <a:t>: Formazione adulti e direttivo</a:t>
            </a:r>
          </a:p>
        </p:txBody>
      </p:sp>
      <p:sp>
        <p:nvSpPr>
          <p:cNvPr id="19" name="Segnaposto contenuto 2">
            <a:extLst>
              <a:ext uri="{FF2B5EF4-FFF2-40B4-BE49-F238E27FC236}">
                <a16:creationId xmlns:a16="http://schemas.microsoft.com/office/drawing/2014/main" id="{0EA24D8F-4746-4F80-BD3E-B0BA037FA804}"/>
              </a:ext>
            </a:extLst>
          </p:cNvPr>
          <p:cNvSpPr txBox="1">
            <a:spLocks/>
          </p:cNvSpPr>
          <p:nvPr/>
        </p:nvSpPr>
        <p:spPr>
          <a:xfrm>
            <a:off x="315179" y="1456555"/>
            <a:ext cx="4634554" cy="445271"/>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it-IT" sz="1800" b="1" dirty="0">
                <a:solidFill>
                  <a:schemeClr val="tx2"/>
                </a:solidFill>
                <a:latin typeface="Droid Sans"/>
              </a:rPr>
              <a:t>Terminato a giugno 2022, sono state realizzate:</a:t>
            </a:r>
            <a:endParaRPr lang="it-IT" sz="1400" dirty="0">
              <a:solidFill>
                <a:schemeClr val="tx2"/>
              </a:solidFill>
              <a:latin typeface="Droid Sans"/>
            </a:endParaRPr>
          </a:p>
          <a:p>
            <a:pPr>
              <a:lnSpc>
                <a:spcPct val="100000"/>
              </a:lnSpc>
            </a:pPr>
            <a:endParaRPr lang="it-IT" sz="1400" dirty="0">
              <a:solidFill>
                <a:schemeClr val="tx2"/>
              </a:solidFill>
              <a:latin typeface="Droid Sans"/>
            </a:endParaRPr>
          </a:p>
        </p:txBody>
      </p:sp>
    </p:spTree>
    <p:extLst>
      <p:ext uri="{BB962C8B-B14F-4D97-AF65-F5344CB8AC3E}">
        <p14:creationId xmlns:p14="http://schemas.microsoft.com/office/powerpoint/2010/main" val="398308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uppo 6">
            <a:extLst>
              <a:ext uri="{FF2B5EF4-FFF2-40B4-BE49-F238E27FC236}">
                <a16:creationId xmlns:a16="http://schemas.microsoft.com/office/drawing/2014/main" id="{749789E6-B55C-4E26-B1CE-70459578CB2B}"/>
              </a:ext>
            </a:extLst>
          </p:cNvPr>
          <p:cNvGrpSpPr/>
          <p:nvPr/>
        </p:nvGrpSpPr>
        <p:grpSpPr>
          <a:xfrm>
            <a:off x="8212975" y="4547062"/>
            <a:ext cx="3899282" cy="2075064"/>
            <a:chOff x="21797" y="15066"/>
            <a:chExt cx="4264977" cy="2535381"/>
          </a:xfrm>
        </p:grpSpPr>
        <p:pic>
          <p:nvPicPr>
            <p:cNvPr id="8" name="Immagine 7" descr="Immagine che contiene testo&#10;&#10;Descrizione generata automaticamente">
              <a:extLst>
                <a:ext uri="{FF2B5EF4-FFF2-40B4-BE49-F238E27FC236}">
                  <a16:creationId xmlns:a16="http://schemas.microsoft.com/office/drawing/2014/main" id="{ADD299F1-5C16-44AE-83A5-2B41BF3CD76A}"/>
                </a:ext>
              </a:extLst>
            </p:cNvPr>
            <p:cNvPicPr>
              <a:picLocks noChangeAspect="1"/>
            </p:cNvPicPr>
            <p:nvPr/>
          </p:nvPicPr>
          <p:blipFill rotWithShape="1">
            <a:blip r:embed="rId2">
              <a:extLst>
                <a:ext uri="{28A0092B-C50C-407E-A947-70E740481C1C}">
                  <a14:useLocalDpi xmlns:a14="http://schemas.microsoft.com/office/drawing/2010/main" val="0"/>
                </a:ext>
              </a:extLst>
            </a:blip>
            <a:srcRect l="2490" t="-1" r="2387" b="-978"/>
            <a:stretch/>
          </p:blipFill>
          <p:spPr>
            <a:xfrm>
              <a:off x="21797" y="15066"/>
              <a:ext cx="4206240" cy="2520315"/>
            </a:xfrm>
            <a:prstGeom prst="rect">
              <a:avLst/>
            </a:prstGeom>
          </p:spPr>
        </p:pic>
        <p:sp>
          <p:nvSpPr>
            <p:cNvPr id="9" name="Rettangolo 8">
              <a:extLst>
                <a:ext uri="{FF2B5EF4-FFF2-40B4-BE49-F238E27FC236}">
                  <a16:creationId xmlns:a16="http://schemas.microsoft.com/office/drawing/2014/main" id="{21770565-D593-4961-8856-BE57E816854B}"/>
                </a:ext>
              </a:extLst>
            </p:cNvPr>
            <p:cNvSpPr/>
            <p:nvPr/>
          </p:nvSpPr>
          <p:spPr>
            <a:xfrm>
              <a:off x="2452255" y="2036618"/>
              <a:ext cx="1834519" cy="5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4" name="Immagine 13" descr="Immagine che contiene testo&#10;&#10;Descrizione generata automaticamente">
            <a:extLst>
              <a:ext uri="{FF2B5EF4-FFF2-40B4-BE49-F238E27FC236}">
                <a16:creationId xmlns:a16="http://schemas.microsoft.com/office/drawing/2014/main" id="{F30FEDCE-8B4B-47BC-8359-079B1BAC3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3" y="565150"/>
            <a:ext cx="1298575" cy="1866900"/>
          </a:xfrm>
          <a:prstGeom prst="rect">
            <a:avLst/>
          </a:prstGeom>
        </p:spPr>
      </p:pic>
      <p:pic>
        <p:nvPicPr>
          <p:cNvPr id="15" name="Immagine 14" descr="Immagine che contiene testo&#10;&#10;Descrizione generata automaticamente">
            <a:extLst>
              <a:ext uri="{FF2B5EF4-FFF2-40B4-BE49-F238E27FC236}">
                <a16:creationId xmlns:a16="http://schemas.microsoft.com/office/drawing/2014/main" id="{2BBB6B85-C8FD-449A-B882-3049EF834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93" y="2492375"/>
            <a:ext cx="1298575" cy="1079500"/>
          </a:xfrm>
          <a:prstGeom prst="rect">
            <a:avLst/>
          </a:prstGeom>
        </p:spPr>
      </p:pic>
      <p:pic>
        <p:nvPicPr>
          <p:cNvPr id="16" name="Immagine 15">
            <a:extLst>
              <a:ext uri="{FF2B5EF4-FFF2-40B4-BE49-F238E27FC236}">
                <a16:creationId xmlns:a16="http://schemas.microsoft.com/office/drawing/2014/main" id="{4F6A4953-85A0-47F3-A8BE-AD857CD8F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93" y="3632200"/>
            <a:ext cx="1298575" cy="1860550"/>
          </a:xfrm>
          <a:prstGeom prst="rect">
            <a:avLst/>
          </a:prstGeom>
        </p:spPr>
      </p:pic>
      <p:pic>
        <p:nvPicPr>
          <p:cNvPr id="20" name="Immagine 19">
            <a:extLst>
              <a:ext uri="{FF2B5EF4-FFF2-40B4-BE49-F238E27FC236}">
                <a16:creationId xmlns:a16="http://schemas.microsoft.com/office/drawing/2014/main" id="{BDBF9026-6CF7-46DB-923D-6B90C7E25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393" y="565150"/>
            <a:ext cx="2006600" cy="2863850"/>
          </a:xfrm>
          <a:prstGeom prst="rect">
            <a:avLst/>
          </a:prstGeom>
        </p:spPr>
      </p:pic>
      <p:pic>
        <p:nvPicPr>
          <p:cNvPr id="21" name="Immagine 20" descr="Immagine che contiene testo&#10;&#10;Descrizione generata automaticamente">
            <a:extLst>
              <a:ext uri="{FF2B5EF4-FFF2-40B4-BE49-F238E27FC236}">
                <a16:creationId xmlns:a16="http://schemas.microsoft.com/office/drawing/2014/main" id="{2E775806-4DAE-41B7-81D3-AF3DF03D34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8393" y="3487738"/>
            <a:ext cx="2006600" cy="2005013"/>
          </a:xfrm>
          <a:prstGeom prst="rect">
            <a:avLst/>
          </a:prstGeom>
        </p:spPr>
      </p:pic>
      <p:pic>
        <p:nvPicPr>
          <p:cNvPr id="22" name="Immagine 21" descr="Immagine che contiene testo&#10;&#10;Descrizione generata automaticamente">
            <a:extLst>
              <a:ext uri="{FF2B5EF4-FFF2-40B4-BE49-F238E27FC236}">
                <a16:creationId xmlns:a16="http://schemas.microsoft.com/office/drawing/2014/main" id="{4E3C2486-B964-4352-88CD-A1193C390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5318" y="565150"/>
            <a:ext cx="1701800" cy="2435225"/>
          </a:xfrm>
          <a:prstGeom prst="rect">
            <a:avLst/>
          </a:prstGeom>
        </p:spPr>
      </p:pic>
      <p:pic>
        <p:nvPicPr>
          <p:cNvPr id="23" name="Immagine 22">
            <a:extLst>
              <a:ext uri="{FF2B5EF4-FFF2-40B4-BE49-F238E27FC236}">
                <a16:creationId xmlns:a16="http://schemas.microsoft.com/office/drawing/2014/main" id="{120F2768-FBB5-4733-ABFF-48A92EC1DE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5318" y="3060700"/>
            <a:ext cx="1701800" cy="2432050"/>
          </a:xfrm>
          <a:prstGeom prst="rect">
            <a:avLst/>
          </a:prstGeom>
        </p:spPr>
      </p:pic>
      <p:pic>
        <p:nvPicPr>
          <p:cNvPr id="24" name="Immagine 23" descr="Immagine che contiene testo&#10;&#10;Descrizione generata automaticamente">
            <a:extLst>
              <a:ext uri="{FF2B5EF4-FFF2-40B4-BE49-F238E27FC236}">
                <a16:creationId xmlns:a16="http://schemas.microsoft.com/office/drawing/2014/main" id="{CD79E1E8-4705-4F01-9026-B911967562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25855" y="565150"/>
            <a:ext cx="1701800" cy="2432050"/>
          </a:xfrm>
          <a:prstGeom prst="rect">
            <a:avLst/>
          </a:prstGeom>
        </p:spPr>
      </p:pic>
      <p:pic>
        <p:nvPicPr>
          <p:cNvPr id="25" name="Immagine 24">
            <a:extLst>
              <a:ext uri="{FF2B5EF4-FFF2-40B4-BE49-F238E27FC236}">
                <a16:creationId xmlns:a16="http://schemas.microsoft.com/office/drawing/2014/main" id="{C8F2189F-CA7A-4E61-8CEB-48A7181777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25855" y="3057525"/>
            <a:ext cx="1701800" cy="2435225"/>
          </a:xfrm>
          <a:prstGeom prst="rect">
            <a:avLst/>
          </a:prstGeom>
        </p:spPr>
      </p:pic>
    </p:spTree>
    <p:extLst>
      <p:ext uri="{BB962C8B-B14F-4D97-AF65-F5344CB8AC3E}">
        <p14:creationId xmlns:p14="http://schemas.microsoft.com/office/powerpoint/2010/main" val="389115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1819726" y="2820357"/>
            <a:ext cx="8549500" cy="3399468"/>
          </a:xfrm>
        </p:spPr>
        <p:txBody>
          <a:bodyPr>
            <a:normAutofit/>
          </a:bodyPr>
          <a:lstStyle/>
          <a:p>
            <a:pPr algn="l"/>
            <a:r>
              <a:rPr lang="it-IT" sz="4400" dirty="0">
                <a:solidFill>
                  <a:schemeClr val="tx2"/>
                </a:solidFill>
              </a:rPr>
              <a:t>Canto: </a:t>
            </a:r>
            <a:r>
              <a:rPr lang="it-IT" sz="3600" dirty="0">
                <a:solidFill>
                  <a:schemeClr val="tx2"/>
                </a:solidFill>
              </a:rPr>
              <a:t>Invochiamo la tua presenza</a:t>
            </a:r>
            <a:br>
              <a:rPr lang="it-IT" sz="1200" b="1" i="0" dirty="0">
                <a:solidFill>
                  <a:srgbClr val="0F0F0F"/>
                </a:solidFill>
                <a:effectLst/>
                <a:latin typeface="YouTube Sans"/>
              </a:rPr>
            </a:br>
            <a:br>
              <a:rPr lang="it-IT" sz="4400" dirty="0">
                <a:solidFill>
                  <a:schemeClr val="tx2"/>
                </a:solidFill>
              </a:rPr>
            </a:br>
            <a:br>
              <a:rPr lang="it-IT" sz="4400" dirty="0">
                <a:solidFill>
                  <a:schemeClr val="tx2"/>
                </a:solidFill>
              </a:rPr>
            </a:br>
            <a:br>
              <a:rPr lang="it-IT" sz="4400" dirty="0">
                <a:solidFill>
                  <a:schemeClr val="tx2"/>
                </a:solidFill>
              </a:rPr>
            </a:br>
            <a:endParaRPr lang="it-IT" sz="4400" dirty="0">
              <a:solidFill>
                <a:schemeClr val="tx2"/>
              </a:solidFill>
            </a:endParaRP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A06C425-8BED-445B-941F-770EAA167322}"/>
              </a:ext>
            </a:extLst>
          </p:cNvPr>
          <p:cNvSpPr txBox="1"/>
          <p:nvPr/>
        </p:nvSpPr>
        <p:spPr>
          <a:xfrm>
            <a:off x="6538622" y="1563501"/>
            <a:ext cx="4856802" cy="400110"/>
          </a:xfrm>
          <a:prstGeom prst="rect">
            <a:avLst/>
          </a:prstGeom>
          <a:noFill/>
        </p:spPr>
        <p:txBody>
          <a:bodyPr wrap="square">
            <a:spAutoFit/>
          </a:bodyPr>
          <a:lstStyle/>
          <a:p>
            <a:pPr algn="r">
              <a:spcAft>
                <a:spcPts val="800"/>
              </a:spcAft>
            </a:pPr>
            <a:endParaRPr lang="it-IT" sz="2000" dirty="0">
              <a:solidFill>
                <a:schemeClr val="tx2"/>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2830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olo 1">
            <a:extLst>
              <a:ext uri="{FF2B5EF4-FFF2-40B4-BE49-F238E27FC236}">
                <a16:creationId xmlns:a16="http://schemas.microsoft.com/office/drawing/2014/main" id="{6351D81D-E08D-43E1-8AD1-04A4C2822E3B}"/>
              </a:ext>
            </a:extLst>
          </p:cNvPr>
          <p:cNvSpPr>
            <a:spLocks noGrp="1"/>
          </p:cNvSpPr>
          <p:nvPr>
            <p:ph type="ctrTitle"/>
          </p:nvPr>
        </p:nvSpPr>
        <p:spPr>
          <a:xfrm>
            <a:off x="330700" y="609824"/>
            <a:ext cx="5338194" cy="917173"/>
          </a:xfrm>
        </p:spPr>
        <p:txBody>
          <a:bodyPr vert="horz" lIns="91440" tIns="45720" rIns="91440" bIns="45720" rtlCol="0" anchor="ctr">
            <a:normAutofit/>
          </a:bodyPr>
          <a:lstStyle/>
          <a:p>
            <a:pPr algn="l"/>
            <a:r>
              <a:rPr lang="en-US" sz="4400" dirty="0">
                <a:solidFill>
                  <a:schemeClr val="tx2"/>
                </a:solidFill>
              </a:rPr>
              <a:t>Oratorio </a:t>
            </a:r>
            <a:r>
              <a:rPr lang="en-US" sz="4400" dirty="0" err="1">
                <a:solidFill>
                  <a:schemeClr val="tx2"/>
                </a:solidFill>
              </a:rPr>
              <a:t>inForma</a:t>
            </a:r>
            <a:r>
              <a:rPr lang="en-US" sz="4400" dirty="0">
                <a:solidFill>
                  <a:schemeClr val="tx2"/>
                </a:solidFill>
              </a:rPr>
              <a:t>!</a:t>
            </a:r>
          </a:p>
        </p:txBody>
      </p:sp>
      <p:sp>
        <p:nvSpPr>
          <p:cNvPr id="18" name="Sottotitolo 2">
            <a:extLst>
              <a:ext uri="{FF2B5EF4-FFF2-40B4-BE49-F238E27FC236}">
                <a16:creationId xmlns:a16="http://schemas.microsoft.com/office/drawing/2014/main" id="{62A8D047-220E-4681-8DCC-952A74424228}"/>
              </a:ext>
            </a:extLst>
          </p:cNvPr>
          <p:cNvSpPr>
            <a:spLocks noGrp="1"/>
          </p:cNvSpPr>
          <p:nvPr>
            <p:ph type="subTitle" idx="1"/>
          </p:nvPr>
        </p:nvSpPr>
        <p:spPr>
          <a:xfrm>
            <a:off x="330700" y="1786312"/>
            <a:ext cx="6384175" cy="3196749"/>
          </a:xfrm>
        </p:spPr>
        <p:txBody>
          <a:bodyPr vert="horz" lIns="91440" tIns="45720" rIns="91440" bIns="45720" rtlCol="0">
            <a:noAutofit/>
          </a:bodyPr>
          <a:lstStyle/>
          <a:p>
            <a:pPr algn="l">
              <a:lnSpc>
                <a:spcPct val="100000"/>
              </a:lnSpc>
            </a:pPr>
            <a:r>
              <a:rPr lang="it-IT" sz="1600" b="1" dirty="0">
                <a:solidFill>
                  <a:schemeClr val="tx2"/>
                </a:solidFill>
                <a:latin typeface="+mj-lt"/>
              </a:rPr>
              <a:t>…A partire dall’1 luglio aprile 2022 fino a giugno 2023</a:t>
            </a:r>
          </a:p>
          <a:p>
            <a:pPr algn="l">
              <a:lnSpc>
                <a:spcPct val="100000"/>
              </a:lnSpc>
            </a:pPr>
            <a:r>
              <a:rPr lang="it-IT" sz="1200" dirty="0">
                <a:solidFill>
                  <a:schemeClr val="tx2"/>
                </a:solidFill>
                <a:latin typeface="+mj-lt"/>
              </a:rPr>
              <a:t>Sono partite diverse attività nelle zone, molto belle e interessanti, ma ciò che conta è che questi incontri sono stati per alcuni dei momenti di sostegno. Hanno permesso a NOI Trento di raggiungere alcuni direttivi (ad oggi un a quindicina) che stanno vivendo momenti di difficoltà e di supportarli, ma hanno ancor più permesso di costruire un po’ di relazioni positive tra i volontari delle zona,  rispondendo ad un bisogno emerso negli incontri passati: quello di fare rete e supportarsi a vicenda. Gli incontri stanno proseguendo anche in questi mesi poiché il termine previsto del progetto è giugno 2023.</a:t>
            </a:r>
          </a:p>
          <a:p>
            <a:pPr algn="l">
              <a:lnSpc>
                <a:spcPct val="100000"/>
              </a:lnSpc>
            </a:pPr>
            <a:r>
              <a:rPr lang="it-IT" sz="1200" dirty="0">
                <a:solidFill>
                  <a:schemeClr val="tx2"/>
                </a:solidFill>
                <a:latin typeface="+mj-lt"/>
              </a:rPr>
              <a:t>Il progetto ha previsto inoltre il supporto della segreteria per il RUNTS, cinema, corsi HACCP, formazioni, pullman per la giornata oratori.</a:t>
            </a:r>
          </a:p>
        </p:txBody>
      </p:sp>
      <p:pic>
        <p:nvPicPr>
          <p:cNvPr id="5" name="Immagine 4" descr="Immagine che contiene logo&#10;&#10;Descrizione generata automaticamente">
            <a:extLst>
              <a:ext uri="{FF2B5EF4-FFF2-40B4-BE49-F238E27FC236}">
                <a16:creationId xmlns:a16="http://schemas.microsoft.com/office/drawing/2014/main" id="{11BDBC04-9917-2660-EDE4-A3725B164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101" y="4516580"/>
            <a:ext cx="5288899" cy="2771775"/>
          </a:xfrm>
          <a:prstGeom prst="rect">
            <a:avLst/>
          </a:prstGeom>
        </p:spPr>
      </p:pic>
    </p:spTree>
    <p:extLst>
      <p:ext uri="{BB962C8B-B14F-4D97-AF65-F5344CB8AC3E}">
        <p14:creationId xmlns:p14="http://schemas.microsoft.com/office/powerpoint/2010/main" val="1545328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9" name="Rectangle 68">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olo 1">
            <a:extLst>
              <a:ext uri="{FF2B5EF4-FFF2-40B4-BE49-F238E27FC236}">
                <a16:creationId xmlns:a16="http://schemas.microsoft.com/office/drawing/2014/main" id="{E1A9AF7D-B010-4236-8D90-0F4B586D0756}"/>
              </a:ext>
            </a:extLst>
          </p:cNvPr>
          <p:cNvSpPr txBox="1">
            <a:spLocks/>
          </p:cNvSpPr>
          <p:nvPr/>
        </p:nvSpPr>
        <p:spPr>
          <a:xfrm>
            <a:off x="1115568" y="548640"/>
            <a:ext cx="10168128" cy="11795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kern="1200" dirty="0" err="1">
                <a:solidFill>
                  <a:schemeClr val="tx2"/>
                </a:solidFill>
                <a:latin typeface="+mj-lt"/>
                <a:ea typeface="+mj-ea"/>
                <a:cs typeface="+mj-cs"/>
              </a:rPr>
              <a:t>Nuove</a:t>
            </a:r>
            <a:r>
              <a:rPr lang="en-US" sz="4000" kern="1200" dirty="0">
                <a:solidFill>
                  <a:schemeClr val="tx2"/>
                </a:solidFill>
                <a:latin typeface="+mj-lt"/>
                <a:ea typeface="+mj-ea"/>
                <a:cs typeface="+mj-cs"/>
              </a:rPr>
              <a:t> </a:t>
            </a:r>
            <a:r>
              <a:rPr lang="en-US" sz="4000" kern="1200" dirty="0" err="1">
                <a:solidFill>
                  <a:schemeClr val="tx2"/>
                </a:solidFill>
                <a:latin typeface="+mj-lt"/>
                <a:ea typeface="+mj-ea"/>
                <a:cs typeface="+mj-cs"/>
              </a:rPr>
              <a:t>collaborazioni</a:t>
            </a:r>
            <a:endParaRPr lang="en-US" sz="4000" kern="1200" dirty="0">
              <a:solidFill>
                <a:schemeClr val="tx2"/>
              </a:solidFill>
              <a:latin typeface="+mj-lt"/>
              <a:ea typeface="+mj-ea"/>
              <a:cs typeface="+mj-cs"/>
            </a:endParaRPr>
          </a:p>
        </p:txBody>
      </p:sp>
      <p:sp>
        <p:nvSpPr>
          <p:cNvPr id="71" name="Rectangle 70">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asellaDiTesto 1">
            <a:extLst>
              <a:ext uri="{FF2B5EF4-FFF2-40B4-BE49-F238E27FC236}">
                <a16:creationId xmlns:a16="http://schemas.microsoft.com/office/drawing/2014/main" id="{91A7C0FF-852C-43FF-B116-B2B778BB740B}"/>
              </a:ext>
            </a:extLst>
          </p:cNvPr>
          <p:cNvSpPr txBox="1"/>
          <p:nvPr/>
        </p:nvSpPr>
        <p:spPr>
          <a:xfrm>
            <a:off x="1115568" y="2481943"/>
            <a:ext cx="10168128" cy="369502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solidFill>
                  <a:schemeClr val="tx2"/>
                </a:solidFill>
                <a:latin typeface="+mj-lt"/>
              </a:rPr>
              <a:t>Rete </a:t>
            </a:r>
            <a:r>
              <a:rPr lang="en-US" sz="2400" dirty="0" err="1">
                <a:solidFill>
                  <a:schemeClr val="tx2"/>
                </a:solidFill>
                <a:latin typeface="+mj-lt"/>
              </a:rPr>
              <a:t>Diocesana</a:t>
            </a:r>
            <a:r>
              <a:rPr lang="en-US" sz="2400" dirty="0">
                <a:solidFill>
                  <a:schemeClr val="tx2"/>
                </a:solidFill>
                <a:latin typeface="+mj-lt"/>
              </a:rPr>
              <a:t> per la Custodia del </a:t>
            </a:r>
            <a:r>
              <a:rPr lang="en-US" sz="2400" dirty="0" err="1">
                <a:solidFill>
                  <a:schemeClr val="tx2"/>
                </a:solidFill>
                <a:latin typeface="+mj-lt"/>
              </a:rPr>
              <a:t>Creato</a:t>
            </a:r>
            <a:endParaRPr lang="en-US" sz="2400" dirty="0">
              <a:solidFill>
                <a:schemeClr val="tx2"/>
              </a:solidFill>
              <a:latin typeface="+mj-lt"/>
            </a:endParaRPr>
          </a:p>
          <a:p>
            <a:pPr marL="285750" indent="-228600">
              <a:lnSpc>
                <a:spcPct val="90000"/>
              </a:lnSpc>
              <a:spcAft>
                <a:spcPts val="600"/>
              </a:spcAft>
              <a:buFont typeface="Arial" panose="020B0604020202020204" pitchFamily="34" charset="0"/>
              <a:buChar char="•"/>
            </a:pPr>
            <a:r>
              <a:rPr lang="en-US" sz="2400" dirty="0">
                <a:solidFill>
                  <a:schemeClr val="tx2"/>
                </a:solidFill>
                <a:latin typeface="+mj-lt"/>
              </a:rPr>
              <a:t>Fiera Fa’ la Cosa </a:t>
            </a:r>
            <a:r>
              <a:rPr lang="en-US" sz="2400" dirty="0" err="1">
                <a:solidFill>
                  <a:schemeClr val="tx2"/>
                </a:solidFill>
                <a:latin typeface="+mj-lt"/>
              </a:rPr>
              <a:t>Giusta</a:t>
            </a:r>
            <a:endParaRPr lang="en-US" sz="2400" dirty="0">
              <a:solidFill>
                <a:schemeClr val="tx2"/>
              </a:solidFill>
              <a:latin typeface="+mj-lt"/>
            </a:endParaRPr>
          </a:p>
          <a:p>
            <a:pPr marL="285750" indent="-228600">
              <a:lnSpc>
                <a:spcPct val="90000"/>
              </a:lnSpc>
              <a:spcAft>
                <a:spcPts val="600"/>
              </a:spcAft>
              <a:buFont typeface="Arial" panose="020B0604020202020204" pitchFamily="34" charset="0"/>
              <a:buChar char="•"/>
            </a:pPr>
            <a:r>
              <a:rPr lang="en-US" sz="2400" dirty="0" err="1">
                <a:solidFill>
                  <a:schemeClr val="tx2"/>
                </a:solidFill>
                <a:latin typeface="+mj-lt"/>
              </a:rPr>
              <a:t>Tavolo</a:t>
            </a:r>
            <a:r>
              <a:rPr lang="en-US" sz="2400" dirty="0">
                <a:solidFill>
                  <a:schemeClr val="tx2"/>
                </a:solidFill>
                <a:latin typeface="+mj-lt"/>
              </a:rPr>
              <a:t> Trento 0-18</a:t>
            </a:r>
          </a:p>
          <a:p>
            <a:pPr marL="285750" indent="-228600">
              <a:lnSpc>
                <a:spcPct val="90000"/>
              </a:lnSpc>
              <a:spcAft>
                <a:spcPts val="600"/>
              </a:spcAft>
              <a:buFont typeface="Arial" panose="020B0604020202020204" pitchFamily="34" charset="0"/>
              <a:buChar char="•"/>
            </a:pPr>
            <a:r>
              <a:rPr lang="en-US" sz="2400" dirty="0">
                <a:solidFill>
                  <a:schemeClr val="tx2"/>
                </a:solidFill>
                <a:latin typeface="+mj-lt"/>
              </a:rPr>
              <a:t>Forum </a:t>
            </a:r>
            <a:r>
              <a:rPr lang="en-US" sz="2400" dirty="0" err="1">
                <a:solidFill>
                  <a:schemeClr val="tx2"/>
                </a:solidFill>
                <a:latin typeface="+mj-lt"/>
              </a:rPr>
              <a:t>delle</a:t>
            </a:r>
            <a:r>
              <a:rPr lang="en-US" sz="2400" dirty="0">
                <a:solidFill>
                  <a:schemeClr val="tx2"/>
                </a:solidFill>
                <a:latin typeface="+mj-lt"/>
              </a:rPr>
              <a:t> </a:t>
            </a:r>
            <a:r>
              <a:rPr lang="en-US" sz="2400" dirty="0" err="1">
                <a:solidFill>
                  <a:schemeClr val="tx2"/>
                </a:solidFill>
                <a:latin typeface="+mj-lt"/>
              </a:rPr>
              <a:t>Associazioni</a:t>
            </a:r>
            <a:r>
              <a:rPr lang="en-US" sz="2400" dirty="0">
                <a:solidFill>
                  <a:schemeClr val="tx2"/>
                </a:solidFill>
                <a:latin typeface="+mj-lt"/>
              </a:rPr>
              <a:t> </a:t>
            </a:r>
            <a:r>
              <a:rPr lang="en-US" sz="2400" dirty="0" err="1">
                <a:solidFill>
                  <a:schemeClr val="tx2"/>
                </a:solidFill>
                <a:latin typeface="+mj-lt"/>
              </a:rPr>
              <a:t>Familiari</a:t>
            </a:r>
            <a:r>
              <a:rPr lang="en-US" sz="2400" dirty="0">
                <a:solidFill>
                  <a:schemeClr val="tx2"/>
                </a:solidFill>
                <a:latin typeface="+mj-lt"/>
              </a:rPr>
              <a:t> del Trentino</a:t>
            </a:r>
          </a:p>
          <a:p>
            <a:pPr marL="285750"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978740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825EC99-34ED-27AB-A023-6CD04285EAC4}"/>
              </a:ext>
            </a:extLst>
          </p:cNvPr>
          <p:cNvSpPr>
            <a:spLocks noGrp="1"/>
          </p:cNvSpPr>
          <p:nvPr>
            <p:ph type="ctrTitle"/>
          </p:nvPr>
        </p:nvSpPr>
        <p:spPr>
          <a:xfrm>
            <a:off x="5765200" y="-279913"/>
            <a:ext cx="6251110" cy="3566160"/>
          </a:xfrm>
        </p:spPr>
        <p:txBody>
          <a:bodyPr anchor="b">
            <a:normAutofit/>
          </a:bodyPr>
          <a:lstStyle/>
          <a:p>
            <a:pPr algn="l"/>
            <a:r>
              <a:rPr lang="it-IT" sz="5400" dirty="0">
                <a:solidFill>
                  <a:schemeClr val="tx2"/>
                </a:solidFill>
                <a:ea typeface="+mn-ea"/>
                <a:cs typeface="+mn-cs"/>
              </a:rPr>
              <a:t>E nel 2023?</a:t>
            </a:r>
          </a:p>
        </p:txBody>
      </p:sp>
      <p:sp>
        <p:nvSpPr>
          <p:cNvPr id="3" name="Sottotitolo 2">
            <a:extLst>
              <a:ext uri="{FF2B5EF4-FFF2-40B4-BE49-F238E27FC236}">
                <a16:creationId xmlns:a16="http://schemas.microsoft.com/office/drawing/2014/main" id="{E6C57762-ADA1-3034-3590-E40E2F13C04B}"/>
              </a:ext>
            </a:extLst>
          </p:cNvPr>
          <p:cNvSpPr>
            <a:spLocks noGrp="1"/>
          </p:cNvSpPr>
          <p:nvPr>
            <p:ph type="subTitle" idx="1"/>
          </p:nvPr>
        </p:nvSpPr>
        <p:spPr>
          <a:xfrm>
            <a:off x="5297760" y="4636008"/>
            <a:ext cx="6251111" cy="1572768"/>
          </a:xfrm>
        </p:spPr>
        <p:txBody>
          <a:bodyPr>
            <a:normAutofit/>
          </a:bodyPr>
          <a:lstStyle/>
          <a:p>
            <a:pPr algn="l">
              <a:lnSpc>
                <a:spcPct val="100000"/>
              </a:lnSpc>
            </a:pPr>
            <a:r>
              <a:rPr lang="it-IT" sz="1600" dirty="0">
                <a:solidFill>
                  <a:schemeClr val="tx2"/>
                </a:solidFill>
                <a:latin typeface="+mj-lt"/>
              </a:rPr>
              <a:t>Domenica 5 febbraio la parrocchia di Lavis ha ospitato la Giornata oratori della Diocesi di Trento, dal titolo “C’è fretta nell’aria”. Promosso dalla Pastorale giovanile e dall’Associazione NOI Trento, l’appuntamento formativo ha visto la vivace partecipazione di circa 400 adolescenti, animatori ed educatori provenienti da tutta la Diocesi. </a:t>
            </a:r>
          </a:p>
        </p:txBody>
      </p:sp>
      <p:pic>
        <p:nvPicPr>
          <p:cNvPr id="3074" name="Picture 2" descr="Immagine che contiene testo, Carattere, poster, cartone animato&#10;&#10;Descrizione generata automaticamente">
            <a:extLst>
              <a:ext uri="{FF2B5EF4-FFF2-40B4-BE49-F238E27FC236}">
                <a16:creationId xmlns:a16="http://schemas.microsoft.com/office/drawing/2014/main" id="{FE851DAD-DD2F-3065-49E7-C343385779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26" r="-1" b="507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8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52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3" name="Rectangle 309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825EC99-34ED-27AB-A023-6CD04285EAC4}"/>
              </a:ext>
            </a:extLst>
          </p:cNvPr>
          <p:cNvSpPr>
            <a:spLocks noGrp="1"/>
          </p:cNvSpPr>
          <p:nvPr>
            <p:ph type="ctrTitle"/>
          </p:nvPr>
        </p:nvSpPr>
        <p:spPr>
          <a:xfrm>
            <a:off x="6790414" y="640080"/>
            <a:ext cx="4758458" cy="3566160"/>
          </a:xfrm>
        </p:spPr>
        <p:txBody>
          <a:bodyPr anchor="b">
            <a:normAutofit/>
          </a:bodyPr>
          <a:lstStyle/>
          <a:p>
            <a:r>
              <a:rPr lang="it-IT" sz="6600" dirty="0">
                <a:solidFill>
                  <a:schemeClr val="tx2"/>
                </a:solidFill>
                <a:ea typeface="+mn-ea"/>
                <a:cs typeface="+mn-cs"/>
              </a:rPr>
              <a:t>Con le Mani in Pasta</a:t>
            </a:r>
          </a:p>
        </p:txBody>
      </p:sp>
      <p:sp>
        <p:nvSpPr>
          <p:cNvPr id="3" name="Sottotitolo 2">
            <a:extLst>
              <a:ext uri="{FF2B5EF4-FFF2-40B4-BE49-F238E27FC236}">
                <a16:creationId xmlns:a16="http://schemas.microsoft.com/office/drawing/2014/main" id="{E6C57762-ADA1-3034-3590-E40E2F13C04B}"/>
              </a:ext>
            </a:extLst>
          </p:cNvPr>
          <p:cNvSpPr>
            <a:spLocks noGrp="1"/>
          </p:cNvSpPr>
          <p:nvPr>
            <p:ph type="subTitle" idx="1"/>
          </p:nvPr>
        </p:nvSpPr>
        <p:spPr>
          <a:xfrm>
            <a:off x="6790412" y="4636008"/>
            <a:ext cx="4758459" cy="1572768"/>
          </a:xfrm>
        </p:spPr>
        <p:txBody>
          <a:bodyPr>
            <a:normAutofit/>
          </a:bodyPr>
          <a:lstStyle/>
          <a:p>
            <a:pPr marL="0" indent="0">
              <a:buNone/>
            </a:pPr>
            <a:r>
              <a:rPr lang="it-IT" sz="2000" dirty="0">
                <a:solidFill>
                  <a:schemeClr val="tx2"/>
                </a:solidFill>
                <a:latin typeface="+mj-lt"/>
              </a:rPr>
              <a:t>Raccolta di viveri e materiali di prima necessità – in collaborazione con Caritas e Pastorale Giovanile</a:t>
            </a:r>
          </a:p>
        </p:txBody>
      </p:sp>
      <p:pic>
        <p:nvPicPr>
          <p:cNvPr id="4" name="Picture 2">
            <a:extLst>
              <a:ext uri="{FF2B5EF4-FFF2-40B4-BE49-F238E27FC236}">
                <a16:creationId xmlns:a16="http://schemas.microsoft.com/office/drawing/2014/main" id="{7C26F728-3BA6-5821-D64A-6A2F4FA75D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28" r="506"/>
          <a:stretch/>
        </p:blipFill>
        <p:spPr bwMode="auto">
          <a:xfrm>
            <a:off x="20" y="10"/>
            <a:ext cx="6108141"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95"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1142"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521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2" name="Rectangle 3101">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825EC99-34ED-27AB-A023-6CD04285EAC4}"/>
              </a:ext>
            </a:extLst>
          </p:cNvPr>
          <p:cNvSpPr>
            <a:spLocks noGrp="1"/>
          </p:cNvSpPr>
          <p:nvPr>
            <p:ph type="ctrTitle"/>
          </p:nvPr>
        </p:nvSpPr>
        <p:spPr>
          <a:xfrm>
            <a:off x="638881" y="218015"/>
            <a:ext cx="10909640" cy="1832654"/>
          </a:xfrm>
        </p:spPr>
        <p:txBody>
          <a:bodyPr anchor="b">
            <a:normAutofit/>
          </a:bodyPr>
          <a:lstStyle/>
          <a:p>
            <a:r>
              <a:rPr lang="it-IT" sz="6600" dirty="0">
                <a:solidFill>
                  <a:schemeClr val="tx2"/>
                </a:solidFill>
              </a:rPr>
              <a:t>Estate 2023</a:t>
            </a:r>
          </a:p>
        </p:txBody>
      </p:sp>
      <p:sp>
        <p:nvSpPr>
          <p:cNvPr id="3" name="Sottotitolo 2">
            <a:extLst>
              <a:ext uri="{FF2B5EF4-FFF2-40B4-BE49-F238E27FC236}">
                <a16:creationId xmlns:a16="http://schemas.microsoft.com/office/drawing/2014/main" id="{E6C57762-ADA1-3034-3590-E40E2F13C04B}"/>
              </a:ext>
            </a:extLst>
          </p:cNvPr>
          <p:cNvSpPr>
            <a:spLocks noGrp="1"/>
          </p:cNvSpPr>
          <p:nvPr>
            <p:ph type="subTitle" idx="1"/>
          </p:nvPr>
        </p:nvSpPr>
        <p:spPr>
          <a:xfrm>
            <a:off x="638878" y="2740911"/>
            <a:ext cx="10909643" cy="3738378"/>
          </a:xfrm>
        </p:spPr>
        <p:txBody>
          <a:bodyPr anchor="t">
            <a:normAutofit/>
          </a:bodyPr>
          <a:lstStyle/>
          <a:p>
            <a:pPr marL="342900" indent="-342900">
              <a:buFont typeface="Arial" panose="020B0604020202020204" pitchFamily="34" charset="0"/>
              <a:buChar char="•"/>
            </a:pPr>
            <a:r>
              <a:rPr lang="it-IT" sz="2800" dirty="0">
                <a:solidFill>
                  <a:schemeClr val="tx2"/>
                </a:solidFill>
                <a:latin typeface="+mj-lt"/>
              </a:rPr>
              <a:t>Coloriamoci di Spirito: 30 aprile – 1 maggio</a:t>
            </a:r>
          </a:p>
          <a:p>
            <a:pPr marL="342900" indent="-342900">
              <a:buFont typeface="Arial" panose="020B0604020202020204" pitchFamily="34" charset="0"/>
              <a:buChar char="•"/>
            </a:pPr>
            <a:r>
              <a:rPr lang="it-IT" sz="2800" dirty="0">
                <a:solidFill>
                  <a:schemeClr val="tx2"/>
                </a:solidFill>
                <a:latin typeface="+mj-lt"/>
              </a:rPr>
              <a:t>GMG a Lisbona: 29 luglio – 8 agosto</a:t>
            </a:r>
          </a:p>
          <a:p>
            <a:pPr marL="342900" indent="-342900">
              <a:buFont typeface="Arial" panose="020B0604020202020204" pitchFamily="34" charset="0"/>
              <a:buChar char="•"/>
            </a:pPr>
            <a:r>
              <a:rPr lang="it-IT" sz="2800" dirty="0">
                <a:solidFill>
                  <a:schemeClr val="tx2"/>
                </a:solidFill>
                <a:latin typeface="+mj-lt"/>
              </a:rPr>
              <a:t>Pellegrinaggio Perugia – Assisi: 28 agosto – 1 settembre</a:t>
            </a:r>
          </a:p>
          <a:p>
            <a:pPr marL="342900" indent="-342900">
              <a:buFont typeface="Arial" panose="020B0604020202020204" pitchFamily="34" charset="0"/>
              <a:buChar char="•"/>
            </a:pPr>
            <a:endParaRPr lang="it-IT" sz="2000" dirty="0">
              <a:solidFill>
                <a:schemeClr val="tx2"/>
              </a:solidFill>
              <a:latin typeface="+mj-lt"/>
            </a:endParaRPr>
          </a:p>
          <a:p>
            <a:endParaRPr lang="it-IT" sz="2000" dirty="0">
              <a:solidFill>
                <a:schemeClr val="tx2"/>
              </a:solidFill>
              <a:latin typeface="+mj-lt"/>
            </a:endParaRPr>
          </a:p>
        </p:txBody>
      </p:sp>
      <p:sp>
        <p:nvSpPr>
          <p:cNvPr id="3104"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09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1">
            <a:extLst>
              <a:ext uri="{FF2B5EF4-FFF2-40B4-BE49-F238E27FC236}">
                <a16:creationId xmlns:a16="http://schemas.microsoft.com/office/drawing/2014/main" id="{E1A9AF7D-B010-4236-8D90-0F4B586D0756}"/>
              </a:ext>
            </a:extLst>
          </p:cNvPr>
          <p:cNvSpPr txBox="1">
            <a:spLocks/>
          </p:cNvSpPr>
          <p:nvPr/>
        </p:nvSpPr>
        <p:spPr>
          <a:xfrm>
            <a:off x="8200132" y="393000"/>
            <a:ext cx="3800564" cy="14378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Aft>
                <a:spcPts val="600"/>
              </a:spcAft>
            </a:pPr>
            <a:r>
              <a:rPr lang="en-US" sz="4400" kern="1200" dirty="0" err="1">
                <a:solidFill>
                  <a:schemeClr val="tx2"/>
                </a:solidFill>
                <a:latin typeface="+mj-lt"/>
                <a:ea typeface="+mj-ea"/>
                <a:cs typeface="+mj-cs"/>
              </a:rPr>
              <a:t>Calendario</a:t>
            </a:r>
            <a:r>
              <a:rPr lang="en-US" sz="4400" kern="1200" dirty="0">
                <a:solidFill>
                  <a:schemeClr val="tx2"/>
                </a:solidFill>
                <a:latin typeface="+mj-lt"/>
                <a:ea typeface="+mj-ea"/>
                <a:cs typeface="+mj-cs"/>
              </a:rPr>
              <a:t> 2023</a:t>
            </a:r>
          </a:p>
        </p:txBody>
      </p:sp>
      <p:pic>
        <p:nvPicPr>
          <p:cNvPr id="11" name="Immagine 10">
            <a:extLst>
              <a:ext uri="{FF2B5EF4-FFF2-40B4-BE49-F238E27FC236}">
                <a16:creationId xmlns:a16="http://schemas.microsoft.com/office/drawing/2014/main" id="{E624035F-C593-444F-8CFA-EBC4E8BEBA8B}"/>
              </a:ext>
            </a:extLst>
          </p:cNvPr>
          <p:cNvPicPr>
            <a:picLocks noChangeAspect="1"/>
          </p:cNvPicPr>
          <p:nvPr/>
        </p:nvPicPr>
        <p:blipFill>
          <a:blip r:embed="rId2">
            <a:extLst>
              <a:ext uri="{28A0092B-C50C-407E-A947-70E740481C1C}">
                <a14:useLocalDpi xmlns:a14="http://schemas.microsoft.com/office/drawing/2010/main" val="0"/>
              </a:ext>
            </a:extLst>
          </a:blip>
          <a:srcRect l="11925" r="11925"/>
          <a:stretch/>
        </p:blipFill>
        <p:spPr>
          <a:xfrm>
            <a:off x="-24283" y="-2"/>
            <a:ext cx="2376092" cy="2228759"/>
          </a:xfrm>
          <a:prstGeom prst="rect">
            <a:avLst/>
          </a:prstGeom>
        </p:spPr>
      </p:pic>
      <p:pic>
        <p:nvPicPr>
          <p:cNvPr id="7" name="Immagine 6">
            <a:extLst>
              <a:ext uri="{FF2B5EF4-FFF2-40B4-BE49-F238E27FC236}">
                <a16:creationId xmlns:a16="http://schemas.microsoft.com/office/drawing/2014/main" id="{6CBD3A82-C720-44A7-A3AC-566BD8E718A0}"/>
              </a:ext>
            </a:extLst>
          </p:cNvPr>
          <p:cNvPicPr>
            <a:picLocks noChangeAspect="1"/>
          </p:cNvPicPr>
          <p:nvPr/>
        </p:nvPicPr>
        <p:blipFill>
          <a:blip r:embed="rId3">
            <a:extLst>
              <a:ext uri="{28A0092B-C50C-407E-A947-70E740481C1C}">
                <a14:useLocalDpi xmlns:a14="http://schemas.microsoft.com/office/drawing/2010/main" val="0"/>
              </a:ext>
            </a:extLst>
          </a:blip>
          <a:srcRect l="11925" r="11925"/>
          <a:stretch/>
        </p:blipFill>
        <p:spPr>
          <a:xfrm>
            <a:off x="2537846" y="-2446"/>
            <a:ext cx="2376092" cy="2228759"/>
          </a:xfrm>
          <a:prstGeom prst="rect">
            <a:avLst/>
          </a:prstGeom>
        </p:spPr>
      </p:pic>
      <p:pic>
        <p:nvPicPr>
          <p:cNvPr id="3" name="Immagine 2">
            <a:extLst>
              <a:ext uri="{FF2B5EF4-FFF2-40B4-BE49-F238E27FC236}">
                <a16:creationId xmlns:a16="http://schemas.microsoft.com/office/drawing/2014/main" id="{23B46604-07FF-400B-85C3-ECDBEAC90C20}"/>
              </a:ext>
            </a:extLst>
          </p:cNvPr>
          <p:cNvPicPr>
            <a:picLocks noChangeAspect="1"/>
          </p:cNvPicPr>
          <p:nvPr/>
        </p:nvPicPr>
        <p:blipFill>
          <a:blip r:embed="rId4">
            <a:extLst>
              <a:ext uri="{28A0092B-C50C-407E-A947-70E740481C1C}">
                <a14:useLocalDpi xmlns:a14="http://schemas.microsoft.com/office/drawing/2010/main" val="0"/>
              </a:ext>
            </a:extLst>
          </a:blip>
          <a:srcRect l="11925" r="11925"/>
          <a:stretch/>
        </p:blipFill>
        <p:spPr>
          <a:xfrm>
            <a:off x="5108287" y="-10223"/>
            <a:ext cx="2376092" cy="2228759"/>
          </a:xfrm>
          <a:prstGeom prst="rect">
            <a:avLst/>
          </a:prstGeom>
        </p:spPr>
      </p:pic>
      <p:pic>
        <p:nvPicPr>
          <p:cNvPr id="5" name="Immagine 4">
            <a:extLst>
              <a:ext uri="{FF2B5EF4-FFF2-40B4-BE49-F238E27FC236}">
                <a16:creationId xmlns:a16="http://schemas.microsoft.com/office/drawing/2014/main" id="{CFC535BF-D432-477E-89AF-2521E469616A}"/>
              </a:ext>
            </a:extLst>
          </p:cNvPr>
          <p:cNvPicPr>
            <a:picLocks noChangeAspect="1"/>
          </p:cNvPicPr>
          <p:nvPr/>
        </p:nvPicPr>
        <p:blipFill>
          <a:blip r:embed="rId5">
            <a:extLst>
              <a:ext uri="{28A0092B-C50C-407E-A947-70E740481C1C}">
                <a14:useLocalDpi xmlns:a14="http://schemas.microsoft.com/office/drawing/2010/main" val="0"/>
              </a:ext>
            </a:extLst>
          </a:blip>
          <a:srcRect t="6755" b="6755"/>
          <a:stretch/>
        </p:blipFill>
        <p:spPr>
          <a:xfrm>
            <a:off x="-21225" y="2400151"/>
            <a:ext cx="3330225" cy="2057368"/>
          </a:xfrm>
          <a:prstGeom prst="rect">
            <a:avLst/>
          </a:prstGeom>
        </p:spPr>
      </p:pic>
      <p:pic>
        <p:nvPicPr>
          <p:cNvPr id="9" name="Immagine 8">
            <a:extLst>
              <a:ext uri="{FF2B5EF4-FFF2-40B4-BE49-F238E27FC236}">
                <a16:creationId xmlns:a16="http://schemas.microsoft.com/office/drawing/2014/main" id="{6B7E364B-CA46-4F0A-A906-D806555B42A4}"/>
              </a:ext>
            </a:extLst>
          </p:cNvPr>
          <p:cNvPicPr>
            <a:picLocks noChangeAspect="1"/>
          </p:cNvPicPr>
          <p:nvPr/>
        </p:nvPicPr>
        <p:blipFill>
          <a:blip r:embed="rId6">
            <a:extLst>
              <a:ext uri="{28A0092B-C50C-407E-A947-70E740481C1C}">
                <a14:useLocalDpi xmlns:a14="http://schemas.microsoft.com/office/drawing/2010/main" val="0"/>
              </a:ext>
            </a:extLst>
          </a:blip>
          <a:srcRect t="3065" b="3065"/>
          <a:stretch/>
        </p:blipFill>
        <p:spPr>
          <a:xfrm>
            <a:off x="-33253" y="4628909"/>
            <a:ext cx="3324552" cy="2229090"/>
          </a:xfrm>
          <a:prstGeom prst="rect">
            <a:avLst/>
          </a:prstGeom>
        </p:spPr>
      </p:pic>
      <p:pic>
        <p:nvPicPr>
          <p:cNvPr id="13" name="Immagine 12">
            <a:extLst>
              <a:ext uri="{FF2B5EF4-FFF2-40B4-BE49-F238E27FC236}">
                <a16:creationId xmlns:a16="http://schemas.microsoft.com/office/drawing/2014/main" id="{0D4E1E9F-B555-45AD-986A-E264C02CB11D}"/>
              </a:ext>
            </a:extLst>
          </p:cNvPr>
          <p:cNvPicPr>
            <a:picLocks noChangeAspect="1"/>
          </p:cNvPicPr>
          <p:nvPr/>
        </p:nvPicPr>
        <p:blipFill>
          <a:blip r:embed="rId7">
            <a:extLst>
              <a:ext uri="{28A0092B-C50C-407E-A947-70E740481C1C}">
                <a14:useLocalDpi xmlns:a14="http://schemas.microsoft.com/office/drawing/2010/main" val="0"/>
              </a:ext>
            </a:extLst>
          </a:blip>
          <a:srcRect l="17982" r="17982"/>
          <a:stretch/>
        </p:blipFill>
        <p:spPr>
          <a:xfrm>
            <a:off x="3492838" y="2400151"/>
            <a:ext cx="3996536" cy="4457850"/>
          </a:xfrm>
          <a:prstGeom prst="rect">
            <a:avLst/>
          </a:prstGeom>
        </p:spPr>
      </p:pic>
      <p:sp>
        <p:nvSpPr>
          <p:cNvPr id="50" name="CasellaDiTesto 49">
            <a:extLst>
              <a:ext uri="{FF2B5EF4-FFF2-40B4-BE49-F238E27FC236}">
                <a16:creationId xmlns:a16="http://schemas.microsoft.com/office/drawing/2014/main" id="{A71827ED-F48E-4595-9157-A1B671ABA4F9}"/>
              </a:ext>
            </a:extLst>
          </p:cNvPr>
          <p:cNvSpPr txBox="1"/>
          <p:nvPr/>
        </p:nvSpPr>
        <p:spPr>
          <a:xfrm>
            <a:off x="7708822" y="2400150"/>
            <a:ext cx="4291874" cy="2479421"/>
          </a:xfrm>
          <a:prstGeom prst="rect">
            <a:avLst/>
          </a:prstGeom>
        </p:spPr>
        <p:txBody>
          <a:bodyPr vert="horz" lIns="91440" tIns="45720" rIns="91440" bIns="45720" rtlCol="0">
            <a:normAutofit/>
          </a:bodyPr>
          <a:lstStyle/>
          <a:p>
            <a:pPr algn="r">
              <a:lnSpc>
                <a:spcPct val="90000"/>
              </a:lnSpc>
              <a:spcAft>
                <a:spcPts val="600"/>
              </a:spcAft>
            </a:pPr>
            <a:r>
              <a:rPr lang="en-US" sz="2000" dirty="0" err="1">
                <a:solidFill>
                  <a:schemeClr val="tx2"/>
                </a:solidFill>
              </a:rPr>
              <a:t>Anche</a:t>
            </a:r>
            <a:r>
              <a:rPr lang="en-US" sz="2000" dirty="0">
                <a:solidFill>
                  <a:schemeClr val="tx2"/>
                </a:solidFill>
              </a:rPr>
              <a:t> </a:t>
            </a:r>
            <a:r>
              <a:rPr lang="en-US" sz="2000" dirty="0" err="1">
                <a:solidFill>
                  <a:schemeClr val="tx2"/>
                </a:solidFill>
              </a:rPr>
              <a:t>quest’anno</a:t>
            </a:r>
            <a:r>
              <a:rPr lang="en-US" sz="2000" dirty="0">
                <a:solidFill>
                  <a:schemeClr val="tx2"/>
                </a:solidFill>
              </a:rPr>
              <a:t> è </a:t>
            </a:r>
            <a:r>
              <a:rPr lang="en-US" sz="2000" dirty="0" err="1">
                <a:solidFill>
                  <a:schemeClr val="tx2"/>
                </a:solidFill>
              </a:rPr>
              <a:t>stato</a:t>
            </a:r>
            <a:r>
              <a:rPr lang="en-US" sz="2000" dirty="0">
                <a:solidFill>
                  <a:schemeClr val="tx2"/>
                </a:solidFill>
              </a:rPr>
              <a:t> </a:t>
            </a:r>
            <a:r>
              <a:rPr lang="en-US" sz="2000" dirty="0" err="1">
                <a:solidFill>
                  <a:schemeClr val="tx2"/>
                </a:solidFill>
              </a:rPr>
              <a:t>stampato</a:t>
            </a:r>
            <a:r>
              <a:rPr lang="en-US" sz="2000" dirty="0">
                <a:solidFill>
                  <a:schemeClr val="tx2"/>
                </a:solidFill>
              </a:rPr>
              <a:t> e </a:t>
            </a:r>
            <a:r>
              <a:rPr lang="en-US" sz="2000" dirty="0" err="1">
                <a:solidFill>
                  <a:schemeClr val="tx2"/>
                </a:solidFill>
              </a:rPr>
              <a:t>distribuito</a:t>
            </a:r>
            <a:r>
              <a:rPr lang="en-US" sz="2000" dirty="0">
                <a:solidFill>
                  <a:schemeClr val="tx2"/>
                </a:solidFill>
              </a:rPr>
              <a:t> il </a:t>
            </a:r>
            <a:r>
              <a:rPr lang="en-US" sz="2000" dirty="0" err="1">
                <a:solidFill>
                  <a:schemeClr val="tx2"/>
                </a:solidFill>
              </a:rPr>
              <a:t>calendario</a:t>
            </a:r>
            <a:r>
              <a:rPr lang="en-US" sz="2000" dirty="0">
                <a:solidFill>
                  <a:schemeClr val="tx2"/>
                </a:solidFill>
              </a:rPr>
              <a:t> 2023.</a:t>
            </a:r>
          </a:p>
          <a:p>
            <a:pPr algn="r">
              <a:lnSpc>
                <a:spcPct val="90000"/>
              </a:lnSpc>
              <a:spcAft>
                <a:spcPts val="600"/>
              </a:spcAft>
            </a:pPr>
            <a:r>
              <a:rPr lang="en-US" sz="2000" dirty="0">
                <a:solidFill>
                  <a:schemeClr val="tx2"/>
                </a:solidFill>
              </a:rPr>
              <a:t>Che ci </a:t>
            </a:r>
            <a:r>
              <a:rPr lang="en-US" sz="2000" dirty="0" err="1">
                <a:solidFill>
                  <a:schemeClr val="tx2"/>
                </a:solidFill>
              </a:rPr>
              <a:t>accompagna</a:t>
            </a:r>
            <a:r>
              <a:rPr lang="en-US" sz="2000" dirty="0">
                <a:solidFill>
                  <a:schemeClr val="tx2"/>
                </a:solidFill>
              </a:rPr>
              <a:t> di mese in mese con </a:t>
            </a:r>
            <a:r>
              <a:rPr lang="en-US" sz="2000" dirty="0" err="1">
                <a:solidFill>
                  <a:schemeClr val="tx2"/>
                </a:solidFill>
              </a:rPr>
              <a:t>alcuni</a:t>
            </a:r>
            <a:r>
              <a:rPr lang="en-US" sz="2000" dirty="0">
                <a:solidFill>
                  <a:schemeClr val="tx2"/>
                </a:solidFill>
              </a:rPr>
              <a:t> tweet di Papa Francesco.</a:t>
            </a:r>
          </a:p>
        </p:txBody>
      </p:sp>
    </p:spTree>
    <p:extLst>
      <p:ext uri="{BB962C8B-B14F-4D97-AF65-F5344CB8AC3E}">
        <p14:creationId xmlns:p14="http://schemas.microsoft.com/office/powerpoint/2010/main" val="1304848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2" name="Rectangle 3101">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825EC99-34ED-27AB-A023-6CD04285EAC4}"/>
              </a:ext>
            </a:extLst>
          </p:cNvPr>
          <p:cNvSpPr>
            <a:spLocks noGrp="1"/>
          </p:cNvSpPr>
          <p:nvPr>
            <p:ph type="ctrTitle"/>
          </p:nvPr>
        </p:nvSpPr>
        <p:spPr>
          <a:xfrm>
            <a:off x="638881" y="218015"/>
            <a:ext cx="10909640" cy="1832654"/>
          </a:xfrm>
        </p:spPr>
        <p:txBody>
          <a:bodyPr anchor="b">
            <a:normAutofit/>
          </a:bodyPr>
          <a:lstStyle/>
          <a:p>
            <a:r>
              <a:rPr lang="it-IT" sz="6600" dirty="0">
                <a:solidFill>
                  <a:schemeClr val="tx2"/>
                </a:solidFill>
              </a:rPr>
              <a:t>Concorso fotografico</a:t>
            </a:r>
          </a:p>
        </p:txBody>
      </p:sp>
      <p:sp>
        <p:nvSpPr>
          <p:cNvPr id="3" name="Sottotitolo 2">
            <a:extLst>
              <a:ext uri="{FF2B5EF4-FFF2-40B4-BE49-F238E27FC236}">
                <a16:creationId xmlns:a16="http://schemas.microsoft.com/office/drawing/2014/main" id="{E6C57762-ADA1-3034-3590-E40E2F13C04B}"/>
              </a:ext>
            </a:extLst>
          </p:cNvPr>
          <p:cNvSpPr>
            <a:spLocks noGrp="1"/>
          </p:cNvSpPr>
          <p:nvPr>
            <p:ph type="subTitle" idx="1"/>
          </p:nvPr>
        </p:nvSpPr>
        <p:spPr>
          <a:xfrm>
            <a:off x="638878" y="2585145"/>
            <a:ext cx="10909643" cy="3738378"/>
          </a:xfrm>
        </p:spPr>
        <p:txBody>
          <a:bodyPr anchor="t">
            <a:normAutofit/>
          </a:bodyPr>
          <a:lstStyle/>
          <a:p>
            <a:r>
              <a:rPr lang="it-IT" sz="2800" dirty="0">
                <a:solidFill>
                  <a:schemeClr val="tx2"/>
                </a:solidFill>
                <a:latin typeface="+mj-lt"/>
              </a:rPr>
              <a:t>Partecipa anche tu al concorso fotografico 2023 di NOI Trento!</a:t>
            </a:r>
          </a:p>
          <a:p>
            <a:r>
              <a:rPr lang="it-IT" sz="2800" dirty="0">
                <a:solidFill>
                  <a:schemeClr val="tx2"/>
                </a:solidFill>
                <a:latin typeface="+mj-lt"/>
              </a:rPr>
              <a:t>Aiutaci a </a:t>
            </a:r>
            <a:r>
              <a:rPr lang="it-IT" sz="2800" b="1" dirty="0">
                <a:solidFill>
                  <a:schemeClr val="tx2"/>
                </a:solidFill>
                <a:latin typeface="+mj-lt"/>
              </a:rPr>
              <a:t>comporre il calendario 2024 </a:t>
            </a:r>
            <a:r>
              <a:rPr lang="it-IT" sz="2800" dirty="0">
                <a:solidFill>
                  <a:schemeClr val="tx2"/>
                </a:solidFill>
                <a:latin typeface="+mj-lt"/>
              </a:rPr>
              <a:t>che ogni anno regaliamo a tutti i circoli e direttivi degli oratori.</a:t>
            </a:r>
          </a:p>
          <a:p>
            <a:br>
              <a:rPr lang="it-IT" sz="2800" dirty="0">
                <a:solidFill>
                  <a:schemeClr val="tx2"/>
                </a:solidFill>
                <a:latin typeface="+mj-lt"/>
              </a:rPr>
            </a:br>
            <a:r>
              <a:rPr lang="it-IT" sz="2800" dirty="0">
                <a:solidFill>
                  <a:schemeClr val="tx2"/>
                </a:solidFill>
                <a:latin typeface="+mj-lt"/>
              </a:rPr>
              <a:t>Potrai inviare fino a 3 scatti diversi, entro il giorno </a:t>
            </a:r>
            <a:r>
              <a:rPr lang="it-IT" sz="2800" b="1" dirty="0">
                <a:solidFill>
                  <a:schemeClr val="tx2"/>
                </a:solidFill>
                <a:latin typeface="+mj-lt"/>
              </a:rPr>
              <a:t>30 settembre 2023</a:t>
            </a:r>
            <a:r>
              <a:rPr lang="it-IT" sz="2800" dirty="0">
                <a:solidFill>
                  <a:schemeClr val="tx2"/>
                </a:solidFill>
                <a:latin typeface="+mj-lt"/>
              </a:rPr>
              <a:t>, le 12 foto più belle verranno utilizzate per comporre il calendario 2024, che verrà stampato in 2000 copie e distribuito in tutto il territorio diocesano!</a:t>
            </a:r>
          </a:p>
        </p:txBody>
      </p:sp>
      <p:sp>
        <p:nvSpPr>
          <p:cNvPr id="3104"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lemento grafico 4" descr="Fotocamera con riempimento a tinta unita">
            <a:extLst>
              <a:ext uri="{FF2B5EF4-FFF2-40B4-BE49-F238E27FC236}">
                <a16:creationId xmlns:a16="http://schemas.microsoft.com/office/drawing/2014/main" id="{AD8C0ED2-C251-5933-0F01-60B837EBD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09976" y="759691"/>
            <a:ext cx="1602509" cy="1602509"/>
          </a:xfrm>
          <a:prstGeom prst="rect">
            <a:avLst/>
          </a:prstGeom>
        </p:spPr>
      </p:pic>
    </p:spTree>
    <p:extLst>
      <p:ext uri="{BB962C8B-B14F-4D97-AF65-F5344CB8AC3E}">
        <p14:creationId xmlns:p14="http://schemas.microsoft.com/office/powerpoint/2010/main" val="4133148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3" name="Rectangle 309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acchetta da ping pong e pallina su tavolo">
            <a:extLst>
              <a:ext uri="{FF2B5EF4-FFF2-40B4-BE49-F238E27FC236}">
                <a16:creationId xmlns:a16="http://schemas.microsoft.com/office/drawing/2014/main" id="{FE851DAD-DD2F-3065-49E7-C343385779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30" t="9091" r="10368"/>
          <a:stretch/>
        </p:blipFill>
        <p:spPr bwMode="auto">
          <a:xfrm>
            <a:off x="4407195" y="0"/>
            <a:ext cx="7784805" cy="6858000"/>
          </a:xfrm>
          <a:prstGeom prst="rect">
            <a:avLst/>
          </a:prstGeom>
          <a:noFill/>
          <a:extLst>
            <a:ext uri="{909E8E84-426E-40DD-AFC4-6F175D3DCCD1}">
              <a14:hiddenFill xmlns:a14="http://schemas.microsoft.com/office/drawing/2010/main">
                <a:solidFill>
                  <a:srgbClr val="FFFFFF"/>
                </a:solidFill>
              </a14:hiddenFill>
            </a:ext>
          </a:extLst>
        </p:spPr>
      </p:pic>
      <p:sp>
        <p:nvSpPr>
          <p:cNvPr id="3095" name="Rectangle 309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825EC99-34ED-27AB-A023-6CD04285EAC4}"/>
              </a:ext>
            </a:extLst>
          </p:cNvPr>
          <p:cNvSpPr>
            <a:spLocks noGrp="1"/>
          </p:cNvSpPr>
          <p:nvPr>
            <p:ph type="ctrTitle"/>
          </p:nvPr>
        </p:nvSpPr>
        <p:spPr>
          <a:xfrm>
            <a:off x="58696" y="1002871"/>
            <a:ext cx="6929583" cy="1207442"/>
          </a:xfrm>
        </p:spPr>
        <p:txBody>
          <a:bodyPr anchor="b">
            <a:normAutofit/>
          </a:bodyPr>
          <a:lstStyle/>
          <a:p>
            <a:r>
              <a:rPr lang="it-IT" dirty="0">
                <a:solidFill>
                  <a:schemeClr val="tx2"/>
                </a:solidFill>
              </a:rPr>
              <a:t>Torneo tennis tavolo</a:t>
            </a:r>
            <a:endParaRPr lang="it-IT" dirty="0">
              <a:ea typeface="+mn-ea"/>
              <a:cs typeface="+mn-cs"/>
            </a:endParaRPr>
          </a:p>
        </p:txBody>
      </p:sp>
      <p:sp>
        <p:nvSpPr>
          <p:cNvPr id="3097" name="Rectangle 309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9" name="Rectangle 309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FF3E9CB3-87D0-3BBF-DE4F-898CCFCE5EE5}"/>
              </a:ext>
            </a:extLst>
          </p:cNvPr>
          <p:cNvSpPr txBox="1"/>
          <p:nvPr/>
        </p:nvSpPr>
        <p:spPr>
          <a:xfrm>
            <a:off x="1845689" y="2381481"/>
            <a:ext cx="3355596" cy="1292662"/>
          </a:xfrm>
          <a:prstGeom prst="rect">
            <a:avLst/>
          </a:prstGeom>
          <a:noFill/>
        </p:spPr>
        <p:txBody>
          <a:bodyPr wrap="square" rtlCol="0">
            <a:spAutoFit/>
          </a:bodyPr>
          <a:lstStyle/>
          <a:p>
            <a:pPr algn="ctr"/>
            <a:r>
              <a:rPr lang="it-IT" sz="2000" dirty="0">
                <a:solidFill>
                  <a:schemeClr val="tx2"/>
                </a:solidFill>
                <a:latin typeface="+mj-lt"/>
              </a:rPr>
              <a:t>Torneo aperto a bambini e ragazzi dai 6 anni ai 18 organizzato dal CSI</a:t>
            </a:r>
          </a:p>
          <a:p>
            <a:endParaRPr lang="it-IT" dirty="0"/>
          </a:p>
        </p:txBody>
      </p:sp>
      <p:pic>
        <p:nvPicPr>
          <p:cNvPr id="5" name="Immagine 4">
            <a:extLst>
              <a:ext uri="{FF2B5EF4-FFF2-40B4-BE49-F238E27FC236}">
                <a16:creationId xmlns:a16="http://schemas.microsoft.com/office/drawing/2014/main" id="{BDB6718F-5B9C-3672-C962-83E4EC705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908" y="4736025"/>
            <a:ext cx="1951158" cy="1951158"/>
          </a:xfrm>
          <a:prstGeom prst="rect">
            <a:avLst/>
          </a:prstGeom>
        </p:spPr>
      </p:pic>
      <p:sp>
        <p:nvSpPr>
          <p:cNvPr id="6" name="CasellaDiTesto 5">
            <a:extLst>
              <a:ext uri="{FF2B5EF4-FFF2-40B4-BE49-F238E27FC236}">
                <a16:creationId xmlns:a16="http://schemas.microsoft.com/office/drawing/2014/main" id="{82AD3101-7FE8-F418-CC19-5819AA30506A}"/>
              </a:ext>
            </a:extLst>
          </p:cNvPr>
          <p:cNvSpPr txBox="1"/>
          <p:nvPr/>
        </p:nvSpPr>
        <p:spPr>
          <a:xfrm>
            <a:off x="1534667" y="3741199"/>
            <a:ext cx="3977640" cy="369332"/>
          </a:xfrm>
          <a:prstGeom prst="rect">
            <a:avLst/>
          </a:prstGeom>
          <a:noFill/>
        </p:spPr>
        <p:txBody>
          <a:bodyPr wrap="square">
            <a:spAutoFit/>
          </a:bodyPr>
          <a:lstStyle/>
          <a:p>
            <a:r>
              <a:rPr lang="it-IT" dirty="0">
                <a:hlinkClick r:id="rId4"/>
              </a:rPr>
              <a:t>https://forms.gle/JD6CZbzmUVUX2BP79</a:t>
            </a:r>
            <a:endParaRPr lang="it-IT" dirty="0"/>
          </a:p>
        </p:txBody>
      </p:sp>
    </p:spTree>
    <p:extLst>
      <p:ext uri="{BB962C8B-B14F-4D97-AF65-F5344CB8AC3E}">
        <p14:creationId xmlns:p14="http://schemas.microsoft.com/office/powerpoint/2010/main" val="754093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6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638881" y="639193"/>
            <a:ext cx="5676953" cy="3573516"/>
          </a:xfrm>
        </p:spPr>
        <p:txBody>
          <a:bodyPr>
            <a:normAutofit/>
          </a:bodyPr>
          <a:lstStyle/>
          <a:p>
            <a:pPr algn="l"/>
            <a:r>
              <a:rPr lang="it-IT" sz="6100" dirty="0">
                <a:solidFill>
                  <a:schemeClr val="tx2"/>
                </a:solidFill>
              </a:rPr>
              <a:t>Rendiconto economico</a:t>
            </a:r>
          </a:p>
        </p:txBody>
      </p:sp>
      <p:sp>
        <p:nvSpPr>
          <p:cNvPr id="3" name="Sottotitolo 2">
            <a:extLst>
              <a:ext uri="{FF2B5EF4-FFF2-40B4-BE49-F238E27FC236}">
                <a16:creationId xmlns:a16="http://schemas.microsoft.com/office/drawing/2014/main" id="{005E0571-C199-4A32-A3CB-E0A2456EC743}"/>
              </a:ext>
            </a:extLst>
          </p:cNvPr>
          <p:cNvSpPr>
            <a:spLocks noGrp="1"/>
          </p:cNvSpPr>
          <p:nvPr>
            <p:ph type="subTitle" idx="1"/>
          </p:nvPr>
        </p:nvSpPr>
        <p:spPr>
          <a:xfrm>
            <a:off x="638882" y="4631161"/>
            <a:ext cx="3571810" cy="1559327"/>
          </a:xfrm>
        </p:spPr>
        <p:txBody>
          <a:bodyPr>
            <a:normAutofit/>
          </a:bodyPr>
          <a:lstStyle/>
          <a:p>
            <a:pPr algn="l"/>
            <a:r>
              <a:rPr lang="it-IT" dirty="0">
                <a:solidFill>
                  <a:schemeClr val="tx2"/>
                </a:solidFill>
              </a:rPr>
              <a:t>NOI Trento APS</a:t>
            </a:r>
          </a:p>
        </p:txBody>
      </p:sp>
      <p:sp>
        <p:nvSpPr>
          <p:cNvPr id="9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2265744C-6ED9-4E72-9490-BF8755377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339" y="2439105"/>
            <a:ext cx="3751383" cy="375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168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9">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olo 1">
            <a:extLst>
              <a:ext uri="{FF2B5EF4-FFF2-40B4-BE49-F238E27FC236}">
                <a16:creationId xmlns:a16="http://schemas.microsoft.com/office/drawing/2014/main" id="{567DB6A4-2653-4357-BF2C-12AB7A41C719}"/>
              </a:ext>
            </a:extLst>
          </p:cNvPr>
          <p:cNvSpPr txBox="1">
            <a:spLocks/>
          </p:cNvSpPr>
          <p:nvPr/>
        </p:nvSpPr>
        <p:spPr>
          <a:xfrm>
            <a:off x="477981" y="1122363"/>
            <a:ext cx="4023360"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it-IT" sz="4800" kern="1200">
                <a:solidFill>
                  <a:schemeClr val="tx2"/>
                </a:solidFill>
                <a:latin typeface="+mj-lt"/>
                <a:ea typeface="+mj-ea"/>
                <a:cs typeface="+mj-cs"/>
              </a:rPr>
              <a:t>Uscite</a:t>
            </a: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img_box_tessera">
            <a:extLst>
              <a:ext uri="{FF2B5EF4-FFF2-40B4-BE49-F238E27FC236}">
                <a16:creationId xmlns:a16="http://schemas.microsoft.com/office/drawing/2014/main" id="{7884E73F-68A8-43BC-8F16-F40FBAC87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792" y="71336"/>
            <a:ext cx="1165829" cy="11658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la 1">
            <a:extLst>
              <a:ext uri="{FF2B5EF4-FFF2-40B4-BE49-F238E27FC236}">
                <a16:creationId xmlns:a16="http://schemas.microsoft.com/office/drawing/2014/main" id="{9E4793A2-EC6D-420D-BFE6-7AF9E355CE94}"/>
              </a:ext>
            </a:extLst>
          </p:cNvPr>
          <p:cNvGraphicFramePr>
            <a:graphicFrameLocks noGrp="1"/>
          </p:cNvGraphicFramePr>
          <p:nvPr>
            <p:extLst>
              <p:ext uri="{D42A27DB-BD31-4B8C-83A1-F6EECF244321}">
                <p14:modId xmlns:p14="http://schemas.microsoft.com/office/powerpoint/2010/main" val="1217568546"/>
              </p:ext>
            </p:extLst>
          </p:nvPr>
        </p:nvGraphicFramePr>
        <p:xfrm>
          <a:off x="6023395" y="893539"/>
          <a:ext cx="5266311" cy="5455384"/>
        </p:xfrm>
        <a:graphic>
          <a:graphicData uri="http://schemas.openxmlformats.org/drawingml/2006/table">
            <a:tbl>
              <a:tblPr firstRow="1" bandRow="1">
                <a:noFill/>
                <a:tableStyleId>{5C22544A-7EE6-4342-B048-85BDC9FD1C3A}</a:tableStyleId>
              </a:tblPr>
              <a:tblGrid>
                <a:gridCol w="3116204">
                  <a:extLst>
                    <a:ext uri="{9D8B030D-6E8A-4147-A177-3AD203B41FA5}">
                      <a16:colId xmlns:a16="http://schemas.microsoft.com/office/drawing/2014/main" val="63373636"/>
                    </a:ext>
                  </a:extLst>
                </a:gridCol>
                <a:gridCol w="2150107">
                  <a:extLst>
                    <a:ext uri="{9D8B030D-6E8A-4147-A177-3AD203B41FA5}">
                      <a16:colId xmlns:a16="http://schemas.microsoft.com/office/drawing/2014/main" val="1891855684"/>
                    </a:ext>
                  </a:extLst>
                </a:gridCol>
              </a:tblGrid>
              <a:tr h="622946">
                <a:tc>
                  <a:txBody>
                    <a:bodyPr/>
                    <a:lstStyle/>
                    <a:p>
                      <a:pPr algn="l" fontAlgn="ctr"/>
                      <a:r>
                        <a:rPr lang="it-IT" sz="2900" b="1" u="none" strike="noStrike">
                          <a:solidFill>
                            <a:schemeClr val="tx1">
                              <a:lumMod val="75000"/>
                              <a:lumOff val="25000"/>
                            </a:schemeClr>
                          </a:solidFill>
                          <a:effectLst/>
                        </a:rPr>
                        <a:t>COSTI</a:t>
                      </a:r>
                      <a:endParaRPr lang="it-IT" sz="2900" b="1" i="1"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fontAlgn="ctr"/>
                      <a:r>
                        <a:rPr lang="it-IT" sz="2900" b="1" u="none" strike="noStrike">
                          <a:solidFill>
                            <a:schemeClr val="tx1">
                              <a:lumMod val="75000"/>
                              <a:lumOff val="25000"/>
                            </a:schemeClr>
                          </a:solidFill>
                          <a:effectLst/>
                        </a:rPr>
                        <a:t> </a:t>
                      </a:r>
                      <a:endParaRPr lang="it-IT" sz="2900" b="1" i="1"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475635659"/>
                  </a:ext>
                </a:extLst>
              </a:tr>
              <a:tr h="433574">
                <a:tc>
                  <a:txBody>
                    <a:bodyPr/>
                    <a:lstStyle/>
                    <a:p>
                      <a:pPr algn="l" fontAlgn="ctr"/>
                      <a:r>
                        <a:rPr lang="it-IT" sz="1700" u="none" strike="noStrike" dirty="0">
                          <a:solidFill>
                            <a:schemeClr val="tx1">
                              <a:lumMod val="75000"/>
                              <a:lumOff val="25000"/>
                            </a:schemeClr>
                          </a:solidFill>
                          <a:effectLst/>
                        </a:rPr>
                        <a:t>Acquisto tessere e </a:t>
                      </a:r>
                      <a:r>
                        <a:rPr lang="it-IT" sz="1700" u="none" strike="noStrike" dirty="0" err="1">
                          <a:solidFill>
                            <a:schemeClr val="tx1">
                              <a:lumMod val="75000"/>
                              <a:lumOff val="25000"/>
                            </a:schemeClr>
                          </a:solidFill>
                          <a:effectLst/>
                        </a:rPr>
                        <a:t>mat</a:t>
                      </a:r>
                      <a:r>
                        <a:rPr lang="it-IT" sz="1700" u="none" strike="noStrike" dirty="0">
                          <a:solidFill>
                            <a:schemeClr val="tx1">
                              <a:lumMod val="75000"/>
                              <a:lumOff val="25000"/>
                            </a:schemeClr>
                          </a:solidFill>
                          <a:effectLst/>
                        </a:rPr>
                        <a:t>.</a:t>
                      </a:r>
                      <a:endParaRPr lang="it-IT" sz="1700" b="0"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ctr"/>
                      <a:r>
                        <a:rPr lang="it-IT" sz="1700" u="none" strike="noStrike" dirty="0">
                          <a:solidFill>
                            <a:schemeClr val="tx1">
                              <a:lumMod val="75000"/>
                              <a:lumOff val="25000"/>
                            </a:schemeClr>
                          </a:solidFill>
                          <a:effectLst/>
                        </a:rPr>
                        <a:t> €   59.182,75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503198124"/>
                  </a:ext>
                </a:extLst>
              </a:tr>
              <a:tr h="433574">
                <a:tc>
                  <a:txBody>
                    <a:bodyPr/>
                    <a:lstStyle/>
                    <a:p>
                      <a:pPr algn="l" fontAlgn="ctr"/>
                      <a:r>
                        <a:rPr lang="it-IT" sz="1700" u="none" strike="noStrike">
                          <a:solidFill>
                            <a:schemeClr val="tx1">
                              <a:lumMod val="75000"/>
                              <a:lumOff val="25000"/>
                            </a:schemeClr>
                          </a:solidFill>
                          <a:effectLst/>
                        </a:rPr>
                        <a:t>Organizzazione iniziative</a:t>
                      </a: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ctr"/>
                      <a:r>
                        <a:rPr lang="it-IT" sz="1700" u="none" strike="noStrike" dirty="0">
                          <a:solidFill>
                            <a:schemeClr val="tx1">
                              <a:lumMod val="75000"/>
                              <a:lumOff val="25000"/>
                            </a:schemeClr>
                          </a:solidFill>
                          <a:effectLst/>
                        </a:rPr>
                        <a:t> €   59.298,02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960117873"/>
                  </a:ext>
                </a:extLst>
              </a:tr>
              <a:tr h="433574">
                <a:tc>
                  <a:txBody>
                    <a:bodyPr/>
                    <a:lstStyle/>
                    <a:p>
                      <a:pPr algn="l" fontAlgn="ctr"/>
                      <a:r>
                        <a:rPr lang="it-IT" sz="1700" u="none" strike="noStrike">
                          <a:solidFill>
                            <a:schemeClr val="tx1">
                              <a:lumMod val="75000"/>
                              <a:lumOff val="25000"/>
                            </a:schemeClr>
                          </a:solidFill>
                          <a:effectLst/>
                        </a:rPr>
                        <a:t>Servizio civile</a:t>
                      </a: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19050" cap="flat" cmpd="sng" algn="ctr">
                      <a:solidFill>
                        <a:schemeClr val="tx1">
                          <a:lumMod val="65000"/>
                          <a:lumOff val="35000"/>
                        </a:schemeClr>
                      </a:solidFill>
                      <a:prstDash val="solid"/>
                      <a:round/>
                      <a:headEnd type="none" w="med" len="med"/>
                      <a:tailEnd type="none" w="med" len="med"/>
                    </a:lnB>
                    <a:noFill/>
                  </a:tcPr>
                </a:tc>
                <a:tc>
                  <a:txBody>
                    <a:bodyPr/>
                    <a:lstStyle/>
                    <a:p>
                      <a:pPr algn="r" fontAlgn="ctr"/>
                      <a:r>
                        <a:rPr lang="it-IT" sz="1700" u="none" strike="noStrike" dirty="0">
                          <a:solidFill>
                            <a:schemeClr val="tx1">
                              <a:lumMod val="75000"/>
                              <a:lumOff val="25000"/>
                            </a:schemeClr>
                          </a:solidFill>
                          <a:effectLst/>
                        </a:rPr>
                        <a:t> €     3.315,43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65290528"/>
                  </a:ext>
                </a:extLst>
              </a:tr>
              <a:tr h="433574">
                <a:tc>
                  <a:txBody>
                    <a:bodyPr/>
                    <a:lstStyle/>
                    <a:p>
                      <a:pPr algn="l" fontAlgn="ctr"/>
                      <a:r>
                        <a:rPr lang="it-IT" sz="1700" u="none" strike="noStrike" dirty="0">
                          <a:solidFill>
                            <a:schemeClr val="tx1">
                              <a:lumMod val="75000"/>
                              <a:lumOff val="25000"/>
                            </a:schemeClr>
                          </a:solidFill>
                          <a:effectLst/>
                        </a:rPr>
                        <a:t>Spese ufficio </a:t>
                      </a:r>
                      <a:endParaRPr lang="it-IT" sz="1700" b="0"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9525" cap="flat" cmpd="sng" algn="ctr">
                      <a:solidFill>
                        <a:srgbClr val="C7C6C1"/>
                      </a:solidFill>
                      <a:prstDash val="solid"/>
                    </a:lnB>
                    <a:noFill/>
                  </a:tcPr>
                </a:tc>
                <a:tc>
                  <a:txBody>
                    <a:bodyPr/>
                    <a:lstStyle/>
                    <a:p>
                      <a:pPr algn="r" fontAlgn="ctr"/>
                      <a:r>
                        <a:rPr lang="it-IT" sz="1700" u="none" strike="noStrike" dirty="0">
                          <a:solidFill>
                            <a:schemeClr val="tx1">
                              <a:lumMod val="75000"/>
                              <a:lumOff val="25000"/>
                            </a:schemeClr>
                          </a:solidFill>
                          <a:effectLst/>
                        </a:rPr>
                        <a:t> €     10.482,60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9525" cap="flat" cmpd="sng" algn="ctr">
                      <a:solidFill>
                        <a:srgbClr val="C7C6C1"/>
                      </a:solidFill>
                      <a:prstDash val="solid"/>
                    </a:lnB>
                    <a:noFill/>
                  </a:tcPr>
                </a:tc>
                <a:extLst>
                  <a:ext uri="{0D108BD9-81ED-4DB2-BD59-A6C34878D82A}">
                    <a16:rowId xmlns:a16="http://schemas.microsoft.com/office/drawing/2014/main" val="3230677432"/>
                  </a:ext>
                </a:extLst>
              </a:tr>
              <a:tr h="433574">
                <a:tc>
                  <a:txBody>
                    <a:bodyPr/>
                    <a:lstStyle/>
                    <a:p>
                      <a:pPr algn="l" fontAlgn="ctr"/>
                      <a:r>
                        <a:rPr lang="it-IT" sz="1700" u="none" strike="noStrike">
                          <a:solidFill>
                            <a:schemeClr val="tx1">
                              <a:lumMod val="75000"/>
                              <a:lumOff val="25000"/>
                            </a:schemeClr>
                          </a:solidFill>
                          <a:effectLst/>
                        </a:rPr>
                        <a:t>Spese sussidi </a:t>
                      </a: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19050" cap="flat" cmpd="sng" algn="ctr">
                      <a:solidFill>
                        <a:schemeClr val="tx1">
                          <a:lumMod val="65000"/>
                          <a:lumOff val="35000"/>
                        </a:schemeClr>
                      </a:solidFill>
                      <a:prstDash val="solid"/>
                      <a:round/>
                      <a:headEnd type="none" w="med" len="med"/>
                      <a:tailEnd type="none" w="med" len="med"/>
                    </a:lnB>
                    <a:noFill/>
                  </a:tcPr>
                </a:tc>
                <a:tc>
                  <a:txBody>
                    <a:bodyPr/>
                    <a:lstStyle/>
                    <a:p>
                      <a:pPr algn="r" fontAlgn="ctr"/>
                      <a:r>
                        <a:rPr lang="it-IT" sz="1700" u="none" strike="noStrike" dirty="0">
                          <a:solidFill>
                            <a:schemeClr val="tx1">
                              <a:lumMod val="75000"/>
                              <a:lumOff val="25000"/>
                            </a:schemeClr>
                          </a:solidFill>
                          <a:effectLst/>
                        </a:rPr>
                        <a:t> €       436,62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003423899"/>
                  </a:ext>
                </a:extLst>
              </a:tr>
              <a:tr h="433574">
                <a:tc>
                  <a:txBody>
                    <a:bodyPr/>
                    <a:lstStyle/>
                    <a:p>
                      <a:pPr algn="l" fontAlgn="ctr"/>
                      <a:r>
                        <a:rPr lang="it-IT" sz="1700" u="none" strike="noStrike">
                          <a:solidFill>
                            <a:schemeClr val="tx1">
                              <a:lumMod val="75000"/>
                              <a:lumOff val="25000"/>
                            </a:schemeClr>
                          </a:solidFill>
                          <a:effectLst/>
                        </a:rPr>
                        <a:t>Spese consulenze</a:t>
                      </a: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9525" cap="flat" cmpd="sng" algn="ctr">
                      <a:solidFill>
                        <a:srgbClr val="C7C6C1"/>
                      </a:solidFill>
                      <a:prstDash val="solid"/>
                    </a:lnB>
                    <a:noFill/>
                  </a:tcPr>
                </a:tc>
                <a:tc>
                  <a:txBody>
                    <a:bodyPr/>
                    <a:lstStyle/>
                    <a:p>
                      <a:pPr algn="r" fontAlgn="ctr"/>
                      <a:r>
                        <a:rPr lang="it-IT" sz="1700" u="none" strike="noStrike" dirty="0">
                          <a:solidFill>
                            <a:schemeClr val="tx1">
                              <a:lumMod val="75000"/>
                              <a:lumOff val="25000"/>
                            </a:schemeClr>
                          </a:solidFill>
                          <a:effectLst/>
                        </a:rPr>
                        <a:t> €     5.396,10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9525" cap="flat" cmpd="sng" algn="ctr">
                      <a:solidFill>
                        <a:srgbClr val="C7C6C1"/>
                      </a:solidFill>
                      <a:prstDash val="solid"/>
                    </a:lnB>
                    <a:noFill/>
                  </a:tcPr>
                </a:tc>
                <a:extLst>
                  <a:ext uri="{0D108BD9-81ED-4DB2-BD59-A6C34878D82A}">
                    <a16:rowId xmlns:a16="http://schemas.microsoft.com/office/drawing/2014/main" val="1107028589"/>
                  </a:ext>
                </a:extLst>
              </a:tr>
              <a:tr h="433574">
                <a:tc>
                  <a:txBody>
                    <a:bodyPr/>
                    <a:lstStyle/>
                    <a:p>
                      <a:pPr algn="l" fontAlgn="ctr"/>
                      <a:r>
                        <a:rPr lang="it-IT" sz="1700" u="none" strike="noStrike">
                          <a:solidFill>
                            <a:schemeClr val="tx1">
                              <a:lumMod val="75000"/>
                              <a:lumOff val="25000"/>
                            </a:schemeClr>
                          </a:solidFill>
                          <a:effectLst/>
                        </a:rPr>
                        <a:t>Spese dipendenti</a:t>
                      </a: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19050" cap="flat" cmpd="sng" algn="ctr">
                      <a:solidFill>
                        <a:schemeClr val="tx1">
                          <a:lumMod val="65000"/>
                          <a:lumOff val="35000"/>
                        </a:schemeClr>
                      </a:solidFill>
                      <a:prstDash val="solid"/>
                      <a:round/>
                      <a:headEnd type="none" w="med" len="med"/>
                      <a:tailEnd type="none" w="med" len="med"/>
                    </a:lnB>
                    <a:noFill/>
                  </a:tcPr>
                </a:tc>
                <a:tc>
                  <a:txBody>
                    <a:bodyPr/>
                    <a:lstStyle/>
                    <a:p>
                      <a:pPr algn="r" fontAlgn="ctr"/>
                      <a:r>
                        <a:rPr lang="it-IT" sz="1700" u="none" strike="noStrike" dirty="0">
                          <a:solidFill>
                            <a:schemeClr val="tx1">
                              <a:lumMod val="75000"/>
                              <a:lumOff val="25000"/>
                            </a:schemeClr>
                          </a:solidFill>
                          <a:effectLst/>
                        </a:rPr>
                        <a:t> €   59.168,24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87407338"/>
                  </a:ext>
                </a:extLst>
              </a:tr>
              <a:tr h="433574">
                <a:tc>
                  <a:txBody>
                    <a:bodyPr/>
                    <a:lstStyle/>
                    <a:p>
                      <a:pPr algn="l" fontAlgn="ctr"/>
                      <a:r>
                        <a:rPr lang="it-IT" sz="1700" u="none" strike="noStrike">
                          <a:solidFill>
                            <a:schemeClr val="tx1">
                              <a:lumMod val="75000"/>
                              <a:lumOff val="25000"/>
                            </a:schemeClr>
                          </a:solidFill>
                          <a:effectLst/>
                        </a:rPr>
                        <a:t>Rapporti bancari</a:t>
                      </a: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9525" cap="flat" cmpd="sng" algn="ctr">
                      <a:solidFill>
                        <a:srgbClr val="C7C6C1"/>
                      </a:solidFill>
                      <a:prstDash val="solid"/>
                    </a:lnB>
                    <a:noFill/>
                  </a:tcPr>
                </a:tc>
                <a:tc>
                  <a:txBody>
                    <a:bodyPr/>
                    <a:lstStyle/>
                    <a:p>
                      <a:pPr algn="r" fontAlgn="ctr"/>
                      <a:r>
                        <a:rPr lang="it-IT" sz="1700" u="none" strike="noStrike" dirty="0">
                          <a:solidFill>
                            <a:schemeClr val="tx1">
                              <a:lumMod val="75000"/>
                              <a:lumOff val="25000"/>
                            </a:schemeClr>
                          </a:solidFill>
                          <a:effectLst/>
                        </a:rPr>
                        <a:t> €       134,50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9525" cap="flat" cmpd="sng" algn="ctr">
                      <a:solidFill>
                        <a:srgbClr val="C7C6C1"/>
                      </a:solidFill>
                      <a:prstDash val="solid"/>
                    </a:lnB>
                    <a:noFill/>
                  </a:tcPr>
                </a:tc>
                <a:extLst>
                  <a:ext uri="{0D108BD9-81ED-4DB2-BD59-A6C34878D82A}">
                    <a16:rowId xmlns:a16="http://schemas.microsoft.com/office/drawing/2014/main" val="1596545649"/>
                  </a:ext>
                </a:extLst>
              </a:tr>
              <a:tr h="433574">
                <a:tc>
                  <a:txBody>
                    <a:bodyPr/>
                    <a:lstStyle/>
                    <a:p>
                      <a:pPr algn="l" fontAlgn="ctr"/>
                      <a:r>
                        <a:rPr lang="it-IT" sz="1700" u="none" strike="noStrike">
                          <a:solidFill>
                            <a:schemeClr val="tx1">
                              <a:lumMod val="75000"/>
                              <a:lumOff val="25000"/>
                            </a:schemeClr>
                          </a:solidFill>
                          <a:effectLst/>
                        </a:rPr>
                        <a:t>Imposte e tasse</a:t>
                      </a: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algn="r" fontAlgn="ctr"/>
                      <a:r>
                        <a:rPr lang="it-IT" sz="1700" u="none" strike="noStrike" dirty="0">
                          <a:solidFill>
                            <a:schemeClr val="tx1">
                              <a:lumMod val="75000"/>
                              <a:lumOff val="25000"/>
                            </a:schemeClr>
                          </a:solidFill>
                          <a:effectLst/>
                        </a:rPr>
                        <a:t> €        5,83 </a:t>
                      </a:r>
                      <a:endParaRPr lang="it-IT" sz="1700" b="1"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32295176"/>
                  </a:ext>
                </a:extLst>
              </a:tr>
              <a:tr h="433574">
                <a:tc>
                  <a:txBody>
                    <a:bodyPr/>
                    <a:lstStyle/>
                    <a:p>
                      <a:pPr algn="l" fontAlgn="ct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19050" cap="flat" cmpd="sng" algn="ctr">
                      <a:solidFill>
                        <a:schemeClr val="tx1">
                          <a:lumMod val="65000"/>
                          <a:lumOff val="35000"/>
                        </a:schemeClr>
                      </a:solidFill>
                      <a:prstDash val="solid"/>
                      <a:round/>
                      <a:headEnd type="none" w="med" len="med"/>
                      <a:tailEnd type="none" w="med" len="med"/>
                    </a:lnB>
                    <a:noFill/>
                  </a:tcPr>
                </a:tc>
                <a:tc>
                  <a:txBody>
                    <a:bodyPr/>
                    <a:lstStyle/>
                    <a:p>
                      <a:pPr algn="r" fontAlgn="ctr"/>
                      <a:r>
                        <a:rPr lang="it-IT" sz="1700" u="none" strike="noStrike">
                          <a:solidFill>
                            <a:schemeClr val="tx1">
                              <a:lumMod val="75000"/>
                              <a:lumOff val="25000"/>
                            </a:schemeClr>
                          </a:solidFill>
                          <a:effectLst/>
                        </a:rPr>
                        <a:t> </a:t>
                      </a:r>
                      <a:endParaRPr lang="it-IT" sz="17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9525" cap="flat" cmpd="sng" algn="ctr">
                      <a:solidFill>
                        <a:srgbClr val="C7C6C1"/>
                      </a:solidFill>
                      <a:prstDash val="solid"/>
                    </a:lnT>
                    <a:lnB w="190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422254538"/>
                  </a:ext>
                </a:extLst>
              </a:tr>
              <a:tr h="496698">
                <a:tc>
                  <a:txBody>
                    <a:bodyPr/>
                    <a:lstStyle/>
                    <a:p>
                      <a:pPr algn="r" fontAlgn="ctr"/>
                      <a:r>
                        <a:rPr lang="it-IT" sz="2100" u="none" strike="noStrike">
                          <a:solidFill>
                            <a:schemeClr val="tx1">
                              <a:lumMod val="75000"/>
                              <a:lumOff val="25000"/>
                            </a:schemeClr>
                          </a:solidFill>
                          <a:effectLst/>
                        </a:rPr>
                        <a:t>TOTALE COSTI</a:t>
                      </a:r>
                      <a:endParaRPr lang="it-IT" sz="2100" b="0" i="0" u="none" strike="noStrike">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12700" cmpd="sng">
                      <a:noFill/>
                      <a:prstDash val="solid"/>
                    </a:lnB>
                    <a:noFill/>
                  </a:tcPr>
                </a:tc>
                <a:tc>
                  <a:txBody>
                    <a:bodyPr/>
                    <a:lstStyle/>
                    <a:p>
                      <a:pPr algn="r" fontAlgn="ctr"/>
                      <a:r>
                        <a:rPr lang="it-IT" sz="2100" u="none" strike="noStrike" dirty="0">
                          <a:solidFill>
                            <a:schemeClr val="tx1">
                              <a:lumMod val="75000"/>
                              <a:lumOff val="25000"/>
                            </a:schemeClr>
                          </a:solidFill>
                          <a:effectLst/>
                        </a:rPr>
                        <a:t> € 197.420,09 </a:t>
                      </a:r>
                      <a:endParaRPr lang="it-IT" sz="2100" b="0" i="0" u="none" strike="noStrike" dirty="0">
                        <a:solidFill>
                          <a:schemeClr val="tx1">
                            <a:lumMod val="75000"/>
                            <a:lumOff val="25000"/>
                          </a:schemeClr>
                        </a:solidFill>
                        <a:effectLst/>
                        <a:latin typeface="Arial" panose="020B0604020202020204" pitchFamily="34" charset="0"/>
                      </a:endParaRPr>
                    </a:p>
                  </a:txBody>
                  <a:tcPr marL="143203" marR="107402" marT="71602" marB="71602"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12700" cmpd="sng">
                      <a:noFill/>
                      <a:prstDash val="solid"/>
                    </a:lnB>
                    <a:noFill/>
                  </a:tcPr>
                </a:tc>
                <a:extLst>
                  <a:ext uri="{0D108BD9-81ED-4DB2-BD59-A6C34878D82A}">
                    <a16:rowId xmlns:a16="http://schemas.microsoft.com/office/drawing/2014/main" val="1459612284"/>
                  </a:ext>
                </a:extLst>
              </a:tr>
            </a:tbl>
          </a:graphicData>
        </a:graphic>
      </p:graphicFrame>
    </p:spTree>
    <p:extLst>
      <p:ext uri="{BB962C8B-B14F-4D97-AF65-F5344CB8AC3E}">
        <p14:creationId xmlns:p14="http://schemas.microsoft.com/office/powerpoint/2010/main" val="8593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688992" y="1321725"/>
            <a:ext cx="3768917" cy="4833880"/>
          </a:xfrm>
        </p:spPr>
        <p:txBody>
          <a:bodyPr>
            <a:noAutofit/>
          </a:bodyPr>
          <a:lstStyle/>
          <a:p>
            <a:pPr algn="l"/>
            <a:br>
              <a:rPr lang="it-IT" sz="2800" dirty="0">
                <a:solidFill>
                  <a:schemeClr val="tx2"/>
                </a:solidFill>
              </a:rPr>
            </a:br>
            <a:br>
              <a:rPr lang="it-IT" sz="2800" dirty="0">
                <a:solidFill>
                  <a:schemeClr val="tx2"/>
                </a:solidFill>
              </a:rPr>
            </a:br>
            <a:br>
              <a:rPr lang="it-IT" sz="2800" dirty="0">
                <a:solidFill>
                  <a:schemeClr val="tx2"/>
                </a:solidFill>
              </a:rPr>
            </a:br>
            <a:br>
              <a:rPr lang="it-IT" sz="2800" dirty="0">
                <a:solidFill>
                  <a:schemeClr val="tx2"/>
                </a:solidFill>
              </a:rPr>
            </a:br>
            <a:br>
              <a:rPr lang="it-IT" sz="2800" dirty="0">
                <a:solidFill>
                  <a:schemeClr val="tx2"/>
                </a:solidFill>
              </a:rPr>
            </a:br>
            <a:br>
              <a:rPr lang="it-IT" sz="2800" dirty="0">
                <a:solidFill>
                  <a:schemeClr val="tx2"/>
                </a:solidFill>
              </a:rPr>
            </a:br>
            <a:r>
              <a:rPr lang="it-IT" sz="2800" dirty="0">
                <a:solidFill>
                  <a:schemeClr val="tx2"/>
                </a:solidFill>
              </a:rPr>
              <a:t>Invochiamo la tua presenza</a:t>
            </a:r>
            <a:br>
              <a:rPr lang="it-IT" sz="2800" dirty="0">
                <a:solidFill>
                  <a:schemeClr val="tx2"/>
                </a:solidFill>
              </a:rPr>
            </a:br>
            <a:r>
              <a:rPr lang="it-IT" sz="2800" dirty="0">
                <a:solidFill>
                  <a:schemeClr val="tx2"/>
                </a:solidFill>
              </a:rPr>
              <a:t>Vieni Signor</a:t>
            </a:r>
            <a:br>
              <a:rPr lang="it-IT" sz="2800" dirty="0">
                <a:solidFill>
                  <a:schemeClr val="tx2"/>
                </a:solidFill>
              </a:rPr>
            </a:br>
            <a:r>
              <a:rPr lang="it-IT" sz="2800" dirty="0">
                <a:solidFill>
                  <a:schemeClr val="tx2"/>
                </a:solidFill>
              </a:rPr>
              <a:t>Invochiamo la tua presenza</a:t>
            </a:r>
            <a:br>
              <a:rPr lang="it-IT" sz="2800" dirty="0">
                <a:solidFill>
                  <a:schemeClr val="tx2"/>
                </a:solidFill>
              </a:rPr>
            </a:br>
            <a:r>
              <a:rPr lang="it-IT" sz="2800" dirty="0">
                <a:solidFill>
                  <a:schemeClr val="tx2"/>
                </a:solidFill>
              </a:rPr>
              <a:t>Scendi su di noi</a:t>
            </a:r>
            <a:br>
              <a:rPr lang="it-IT" sz="2800" dirty="0">
                <a:solidFill>
                  <a:schemeClr val="tx2"/>
                </a:solidFill>
              </a:rPr>
            </a:br>
            <a:r>
              <a:rPr lang="it-IT" sz="2800" dirty="0">
                <a:solidFill>
                  <a:schemeClr val="tx2"/>
                </a:solidFill>
              </a:rPr>
              <a:t>Vieni consolatore</a:t>
            </a:r>
            <a:br>
              <a:rPr lang="it-IT" sz="2800" dirty="0">
                <a:solidFill>
                  <a:schemeClr val="tx2"/>
                </a:solidFill>
              </a:rPr>
            </a:br>
            <a:r>
              <a:rPr lang="it-IT" sz="2800" dirty="0">
                <a:solidFill>
                  <a:schemeClr val="tx2"/>
                </a:solidFill>
              </a:rPr>
              <a:t>Dona pace ed umiltà</a:t>
            </a:r>
            <a:br>
              <a:rPr lang="it-IT" sz="2800" dirty="0">
                <a:solidFill>
                  <a:schemeClr val="tx2"/>
                </a:solidFill>
              </a:rPr>
            </a:br>
            <a:r>
              <a:rPr lang="it-IT" sz="2800" dirty="0">
                <a:solidFill>
                  <a:schemeClr val="tx2"/>
                </a:solidFill>
              </a:rPr>
              <a:t>Acqua viva d'amore</a:t>
            </a:r>
            <a:br>
              <a:rPr lang="it-IT" sz="2800" dirty="0">
                <a:solidFill>
                  <a:schemeClr val="tx2"/>
                </a:solidFill>
              </a:rPr>
            </a:br>
            <a:r>
              <a:rPr lang="it-IT" sz="2800" dirty="0">
                <a:solidFill>
                  <a:schemeClr val="tx2"/>
                </a:solidFill>
              </a:rPr>
              <a:t>Questo cuore apriamo a te</a:t>
            </a:r>
            <a:br>
              <a:rPr lang="it-IT" sz="2800" dirty="0">
                <a:solidFill>
                  <a:schemeClr val="tx2"/>
                </a:solidFill>
              </a:rPr>
            </a:br>
            <a:endParaRPr lang="it-IT" sz="2800" dirty="0">
              <a:solidFill>
                <a:schemeClr val="tx2"/>
              </a:solidFill>
            </a:endParaRP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B597EAD-2E90-50BE-F681-0D78652A6A56}"/>
              </a:ext>
            </a:extLst>
          </p:cNvPr>
          <p:cNvSpPr txBox="1"/>
          <p:nvPr/>
        </p:nvSpPr>
        <p:spPr>
          <a:xfrm>
            <a:off x="6331813" y="1611332"/>
            <a:ext cx="4999839" cy="3970318"/>
          </a:xfrm>
          <a:prstGeom prst="rect">
            <a:avLst/>
          </a:prstGeom>
          <a:noFill/>
        </p:spPr>
        <p:txBody>
          <a:bodyPr wrap="square" rtlCol="0">
            <a:spAutoFit/>
          </a:bodyPr>
          <a:lstStyle/>
          <a:p>
            <a:r>
              <a:rPr lang="it-IT" sz="2800" i="1" dirty="0">
                <a:solidFill>
                  <a:schemeClr val="tx2"/>
                </a:solidFill>
                <a:latin typeface="+mj-lt"/>
                <a:ea typeface="+mj-ea"/>
                <a:cs typeface="+mj-cs"/>
              </a:rPr>
              <a:t>Vieni spirito</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spirito</a:t>
            </a:r>
            <a:br>
              <a:rPr lang="it-IT" sz="2800" i="1" dirty="0">
                <a:solidFill>
                  <a:schemeClr val="tx2"/>
                </a:solidFill>
                <a:latin typeface="+mj-lt"/>
                <a:ea typeface="+mj-ea"/>
                <a:cs typeface="+mj-cs"/>
              </a:rPr>
            </a:br>
            <a:r>
              <a:rPr lang="it-IT" sz="2800" i="1" dirty="0">
                <a:solidFill>
                  <a:schemeClr val="tx2"/>
                </a:solidFill>
                <a:latin typeface="+mj-lt"/>
                <a:ea typeface="+mj-ea"/>
                <a:cs typeface="+mj-cs"/>
              </a:rPr>
              <a:t>Scendi su di noi</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spirito</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spirito</a:t>
            </a:r>
            <a:br>
              <a:rPr lang="it-IT" sz="2800" i="1" dirty="0">
                <a:solidFill>
                  <a:schemeClr val="tx2"/>
                </a:solidFill>
                <a:latin typeface="+mj-lt"/>
                <a:ea typeface="+mj-ea"/>
                <a:cs typeface="+mj-cs"/>
              </a:rPr>
            </a:br>
            <a:r>
              <a:rPr lang="it-IT" sz="2800" i="1" dirty="0">
                <a:solidFill>
                  <a:schemeClr val="tx2"/>
                </a:solidFill>
                <a:latin typeface="+mj-lt"/>
                <a:ea typeface="+mj-ea"/>
                <a:cs typeface="+mj-cs"/>
              </a:rPr>
              <a:t>Scendi su di noi</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su noi</a:t>
            </a:r>
            <a:br>
              <a:rPr lang="it-IT" sz="2800" i="1" dirty="0">
                <a:solidFill>
                  <a:schemeClr val="tx2"/>
                </a:solidFill>
                <a:latin typeface="+mj-lt"/>
                <a:ea typeface="+mj-ea"/>
                <a:cs typeface="+mj-cs"/>
              </a:rPr>
            </a:br>
            <a:r>
              <a:rPr lang="it-IT" sz="2800" i="1" dirty="0" err="1">
                <a:solidFill>
                  <a:schemeClr val="tx2"/>
                </a:solidFill>
                <a:latin typeface="+mj-lt"/>
                <a:ea typeface="+mj-ea"/>
                <a:cs typeface="+mj-cs"/>
              </a:rPr>
              <a:t>Maranathà</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su noi spirito</a:t>
            </a:r>
          </a:p>
        </p:txBody>
      </p:sp>
    </p:spTree>
    <p:extLst>
      <p:ext uri="{BB962C8B-B14F-4D97-AF65-F5344CB8AC3E}">
        <p14:creationId xmlns:p14="http://schemas.microsoft.com/office/powerpoint/2010/main" val="589970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9">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olo 1">
            <a:extLst>
              <a:ext uri="{FF2B5EF4-FFF2-40B4-BE49-F238E27FC236}">
                <a16:creationId xmlns:a16="http://schemas.microsoft.com/office/drawing/2014/main" id="{567DB6A4-2653-4357-BF2C-12AB7A41C719}"/>
              </a:ext>
            </a:extLst>
          </p:cNvPr>
          <p:cNvSpPr txBox="1">
            <a:spLocks/>
          </p:cNvSpPr>
          <p:nvPr/>
        </p:nvSpPr>
        <p:spPr>
          <a:xfrm>
            <a:off x="477981" y="1122363"/>
            <a:ext cx="4023360"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it-IT" sz="4800" kern="1200" dirty="0">
                <a:solidFill>
                  <a:schemeClr val="tx2"/>
                </a:solidFill>
                <a:latin typeface="+mj-lt"/>
                <a:ea typeface="+mj-ea"/>
                <a:cs typeface="+mj-cs"/>
              </a:rPr>
              <a:t>Entrate</a:t>
            </a: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img_box_tessera">
            <a:extLst>
              <a:ext uri="{FF2B5EF4-FFF2-40B4-BE49-F238E27FC236}">
                <a16:creationId xmlns:a16="http://schemas.microsoft.com/office/drawing/2014/main" id="{DD2C7559-F7C2-41CC-BA57-51D11333D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792" y="71336"/>
            <a:ext cx="1165829" cy="11658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la 1">
            <a:extLst>
              <a:ext uri="{FF2B5EF4-FFF2-40B4-BE49-F238E27FC236}">
                <a16:creationId xmlns:a16="http://schemas.microsoft.com/office/drawing/2014/main" id="{6422EFCD-03F2-42EC-AE83-05567A7C8A3E}"/>
              </a:ext>
            </a:extLst>
          </p:cNvPr>
          <p:cNvGraphicFramePr>
            <a:graphicFrameLocks noGrp="1"/>
          </p:cNvGraphicFramePr>
          <p:nvPr>
            <p:extLst>
              <p:ext uri="{D42A27DB-BD31-4B8C-83A1-F6EECF244321}">
                <p14:modId xmlns:p14="http://schemas.microsoft.com/office/powerpoint/2010/main" val="992411746"/>
              </p:ext>
            </p:extLst>
          </p:nvPr>
        </p:nvGraphicFramePr>
        <p:xfrm>
          <a:off x="5426868" y="1237165"/>
          <a:ext cx="6408837" cy="4504912"/>
        </p:xfrm>
        <a:graphic>
          <a:graphicData uri="http://schemas.openxmlformats.org/drawingml/2006/table">
            <a:tbl>
              <a:tblPr firstRow="1" bandRow="1">
                <a:tableStyleId>{5C22544A-7EE6-4342-B048-85BDC9FD1C3A}</a:tableStyleId>
              </a:tblPr>
              <a:tblGrid>
                <a:gridCol w="3789826">
                  <a:extLst>
                    <a:ext uri="{9D8B030D-6E8A-4147-A177-3AD203B41FA5}">
                      <a16:colId xmlns:a16="http://schemas.microsoft.com/office/drawing/2014/main" val="712952877"/>
                    </a:ext>
                  </a:extLst>
                </a:gridCol>
                <a:gridCol w="2619011">
                  <a:extLst>
                    <a:ext uri="{9D8B030D-6E8A-4147-A177-3AD203B41FA5}">
                      <a16:colId xmlns:a16="http://schemas.microsoft.com/office/drawing/2014/main" val="871610917"/>
                    </a:ext>
                  </a:extLst>
                </a:gridCol>
              </a:tblGrid>
              <a:tr h="579220">
                <a:tc>
                  <a:txBody>
                    <a:bodyPr/>
                    <a:lstStyle/>
                    <a:p>
                      <a:pPr algn="l" fontAlgn="ctr"/>
                      <a:r>
                        <a:rPr lang="it-IT" sz="3400" b="1" u="none" strike="noStrike" kern="1200" dirty="0">
                          <a:solidFill>
                            <a:schemeClr val="tx1">
                              <a:lumMod val="75000"/>
                              <a:lumOff val="25000"/>
                            </a:schemeClr>
                          </a:solidFill>
                          <a:effectLst/>
                          <a:latin typeface="+mn-lt"/>
                          <a:ea typeface="+mn-ea"/>
                          <a:cs typeface="+mn-cs"/>
                        </a:rPr>
                        <a:t>RICAVI</a:t>
                      </a:r>
                    </a:p>
                  </a:txBody>
                  <a:tcPr marL="11802" marR="11802" marT="11802" marB="0" anchor="ctr">
                    <a:lnL w="12700" cmpd="sng">
                      <a:noFill/>
                    </a:lnL>
                    <a:lnR w="12700" cmpd="sng">
                      <a:noFill/>
                    </a:lnR>
                    <a:lnT w="190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it-IT" sz="1600" u="none" strike="noStrike">
                          <a:effectLst/>
                        </a:rPr>
                        <a:t> </a:t>
                      </a:r>
                      <a:endParaRPr lang="it-IT" sz="1600" b="0" i="0" u="none" strike="noStrike">
                        <a:effectLst/>
                        <a:latin typeface="Arial" panose="020B0604020202020204" pitchFamily="34" charset="0"/>
                      </a:endParaRPr>
                    </a:p>
                  </a:txBody>
                  <a:tcPr marL="11802" marR="11802" marT="11802" marB="0" anchor="ctr">
                    <a:lnL w="12700" cmpd="sng">
                      <a:noFill/>
                    </a:lnL>
                    <a:lnR w="12700" cmpd="sng">
                      <a:noFill/>
                    </a:lnR>
                    <a:lnT w="190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236928"/>
                  </a:ext>
                </a:extLst>
              </a:tr>
              <a:tr h="355239">
                <a:tc>
                  <a:txBody>
                    <a:bodyPr/>
                    <a:lstStyle/>
                    <a:p>
                      <a:pPr marL="0" algn="l" defTabSz="914400" rtl="0" eaLnBrk="1" fontAlgn="ctr" latinLnBrk="0" hangingPunct="1"/>
                      <a:r>
                        <a:rPr lang="it-IT" sz="2000" u="none" strike="noStrike" kern="1200">
                          <a:solidFill>
                            <a:schemeClr val="tx1">
                              <a:lumMod val="75000"/>
                              <a:lumOff val="25000"/>
                            </a:schemeClr>
                          </a:solidFill>
                          <a:effectLst/>
                          <a:latin typeface="+mn-lt"/>
                          <a:ea typeface="+mn-ea"/>
                          <a:cs typeface="+mn-cs"/>
                        </a:rPr>
                        <a:t>Vendita tessere e </a:t>
                      </a:r>
                      <a:r>
                        <a:rPr lang="it-IT" sz="2000" u="none" strike="noStrike" kern="1200" err="1">
                          <a:solidFill>
                            <a:schemeClr val="tx1">
                              <a:lumMod val="75000"/>
                              <a:lumOff val="25000"/>
                            </a:schemeClr>
                          </a:solidFill>
                          <a:effectLst/>
                          <a:latin typeface="+mn-lt"/>
                          <a:ea typeface="+mn-ea"/>
                          <a:cs typeface="+mn-cs"/>
                        </a:rPr>
                        <a:t>mat</a:t>
                      </a:r>
                      <a:r>
                        <a:rPr lang="it-IT" sz="2000" u="none" strike="noStrike" kern="1200">
                          <a:solidFill>
                            <a:schemeClr val="tx1">
                              <a:lumMod val="75000"/>
                              <a:lumOff val="25000"/>
                            </a:schemeClr>
                          </a:solidFill>
                          <a:effectLst/>
                          <a:latin typeface="+mn-lt"/>
                          <a:ea typeface="+mn-ea"/>
                          <a:cs typeface="+mn-cs"/>
                        </a:rPr>
                        <a:t>.</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99.227,67 </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8882139"/>
                  </a:ext>
                </a:extLst>
              </a:tr>
              <a:tr h="355239">
                <a:tc>
                  <a:txBody>
                    <a:bodyPr/>
                    <a:lstStyle/>
                    <a:p>
                      <a:pPr marL="0" algn="l" defTabSz="914400" rtl="0" eaLnBrk="1" fontAlgn="ctr" latinLnBrk="0" hangingPunct="1"/>
                      <a:r>
                        <a:rPr lang="it-IT" sz="2000" u="none" strike="noStrike" kern="1200">
                          <a:solidFill>
                            <a:schemeClr val="tx1">
                              <a:lumMod val="75000"/>
                              <a:lumOff val="25000"/>
                            </a:schemeClr>
                          </a:solidFill>
                          <a:effectLst/>
                          <a:latin typeface="+mn-lt"/>
                          <a:ea typeface="+mn-ea"/>
                          <a:cs typeface="+mn-cs"/>
                        </a:rPr>
                        <a:t>Organizzazione iniziative</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11.655,10 </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7307039"/>
                  </a:ext>
                </a:extLst>
              </a:tr>
              <a:tr h="355239">
                <a:tc>
                  <a:txBody>
                    <a:bodyPr/>
                    <a:lstStyle/>
                    <a:p>
                      <a:pPr marL="0" algn="l"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Contributi vari</a:t>
                      </a:r>
                    </a:p>
                  </a:txBody>
                  <a:tcPr marL="11802" marR="11802" marT="11802" marB="0" anchor="ctr">
                    <a:lnL w="12700" cmpd="sng">
                      <a:noFill/>
                    </a:lnL>
                    <a:lnR w="12700" cmpd="sng">
                      <a:noFill/>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5.500,00 </a:t>
                      </a:r>
                    </a:p>
                  </a:txBody>
                  <a:tcPr marL="11802" marR="11802" marT="11802" marB="0" anchor="ctr">
                    <a:lnL w="12700" cmpd="sng">
                      <a:noFill/>
                    </a:lnL>
                    <a:lnR w="12700" cmpd="sng">
                      <a:noFill/>
                    </a:lnR>
                    <a:lnT w="19050" cap="flat" cmpd="sng" algn="ctr">
                      <a:solidFill>
                        <a:schemeClr val="tx1">
                          <a:lumMod val="65000"/>
                          <a:lumOff val="3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3434062"/>
                  </a:ext>
                </a:extLst>
              </a:tr>
              <a:tr h="355239">
                <a:tc>
                  <a:txBody>
                    <a:bodyPr/>
                    <a:lstStyle/>
                    <a:p>
                      <a:pPr marL="0" algn="l"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Contributo </a:t>
                      </a:r>
                      <a:r>
                        <a:rPr lang="it-IT" sz="2000" u="none" strike="noStrike" kern="1200" dirty="0" err="1">
                          <a:solidFill>
                            <a:schemeClr val="tx1">
                              <a:lumMod val="75000"/>
                              <a:lumOff val="25000"/>
                            </a:schemeClr>
                          </a:solidFill>
                          <a:effectLst/>
                          <a:latin typeface="+mn-lt"/>
                          <a:ea typeface="+mn-ea"/>
                          <a:cs typeface="+mn-cs"/>
                        </a:rPr>
                        <a:t>Caritro</a:t>
                      </a:r>
                      <a:r>
                        <a:rPr lang="it-IT" sz="2000" u="none" strike="noStrike" kern="1200" dirty="0">
                          <a:solidFill>
                            <a:schemeClr val="tx1">
                              <a:lumMod val="75000"/>
                              <a:lumOff val="25000"/>
                            </a:schemeClr>
                          </a:solidFill>
                          <a:effectLst/>
                          <a:latin typeface="+mn-lt"/>
                          <a:ea typeface="+mn-ea"/>
                          <a:cs typeface="+mn-cs"/>
                        </a:rPr>
                        <a:t> – Un Ponte Per</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5.437,13 </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7487267"/>
                  </a:ext>
                </a:extLst>
              </a:tr>
              <a:tr h="653880">
                <a:tc>
                  <a:txBody>
                    <a:bodyPr/>
                    <a:lstStyle/>
                    <a:p>
                      <a:pPr marL="0" algn="l"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Contributo </a:t>
                      </a:r>
                      <a:r>
                        <a:rPr lang="it-IT" sz="2000" u="none" strike="noStrike" kern="1200" dirty="0" err="1">
                          <a:solidFill>
                            <a:schemeClr val="tx1">
                              <a:lumMod val="75000"/>
                              <a:lumOff val="25000"/>
                            </a:schemeClr>
                          </a:solidFill>
                          <a:effectLst/>
                          <a:latin typeface="+mn-lt"/>
                          <a:ea typeface="+mn-ea"/>
                          <a:cs typeface="+mn-cs"/>
                        </a:rPr>
                        <a:t>Pat</a:t>
                      </a:r>
                      <a:r>
                        <a:rPr lang="it-IT" sz="2000" u="none" strike="noStrike" kern="1200" dirty="0">
                          <a:solidFill>
                            <a:schemeClr val="tx1">
                              <a:lumMod val="75000"/>
                              <a:lumOff val="25000"/>
                            </a:schemeClr>
                          </a:solidFill>
                          <a:effectLst/>
                          <a:latin typeface="+mn-lt"/>
                          <a:ea typeface="+mn-ea"/>
                          <a:cs typeface="+mn-cs"/>
                        </a:rPr>
                        <a:t> – Oratorio </a:t>
                      </a:r>
                      <a:r>
                        <a:rPr lang="it-IT" sz="2000" u="none" strike="noStrike" kern="1200" dirty="0" err="1">
                          <a:solidFill>
                            <a:schemeClr val="tx1">
                              <a:lumMod val="75000"/>
                              <a:lumOff val="25000"/>
                            </a:schemeClr>
                          </a:solidFill>
                          <a:effectLst/>
                          <a:latin typeface="+mn-lt"/>
                          <a:ea typeface="+mn-ea"/>
                          <a:cs typeface="+mn-cs"/>
                        </a:rPr>
                        <a:t>inForma</a:t>
                      </a:r>
                      <a:endParaRPr lang="it-IT" sz="2000" u="none" strike="noStrike" kern="1200" dirty="0">
                        <a:solidFill>
                          <a:schemeClr val="tx1">
                            <a:lumMod val="75000"/>
                            <a:lumOff val="25000"/>
                          </a:schemeClr>
                        </a:solidFill>
                        <a:effectLst/>
                        <a:latin typeface="+mn-lt"/>
                        <a:ea typeface="+mn-ea"/>
                        <a:cs typeface="+mn-cs"/>
                      </a:endParaRP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15.200,00 </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3688872"/>
                  </a:ext>
                </a:extLst>
              </a:tr>
              <a:tr h="355239">
                <a:tc>
                  <a:txBody>
                    <a:bodyPr/>
                    <a:lstStyle/>
                    <a:p>
                      <a:pPr marL="0" algn="l" defTabSz="914400" rtl="0" eaLnBrk="1" fontAlgn="ctr" latinLnBrk="0" hangingPunct="1"/>
                      <a:r>
                        <a:rPr lang="it-IT" sz="2000" u="none" strike="noStrike" kern="1200">
                          <a:solidFill>
                            <a:schemeClr val="tx1">
                              <a:lumMod val="75000"/>
                              <a:lumOff val="25000"/>
                            </a:schemeClr>
                          </a:solidFill>
                          <a:effectLst/>
                          <a:latin typeface="+mn-lt"/>
                          <a:ea typeface="+mn-ea"/>
                          <a:cs typeface="+mn-cs"/>
                        </a:rPr>
                        <a:t>Contributo </a:t>
                      </a:r>
                      <a:r>
                        <a:rPr lang="it-IT" sz="2000" u="none" strike="noStrike" kern="1200" err="1">
                          <a:solidFill>
                            <a:schemeClr val="tx1">
                              <a:lumMod val="75000"/>
                              <a:lumOff val="25000"/>
                            </a:schemeClr>
                          </a:solidFill>
                          <a:effectLst/>
                          <a:latin typeface="+mn-lt"/>
                          <a:ea typeface="+mn-ea"/>
                          <a:cs typeface="+mn-cs"/>
                        </a:rPr>
                        <a:t>Pat</a:t>
                      </a:r>
                      <a:r>
                        <a:rPr lang="it-IT" sz="2000" u="none" strike="noStrike" kern="1200">
                          <a:solidFill>
                            <a:schemeClr val="tx1">
                              <a:lumMod val="75000"/>
                              <a:lumOff val="25000"/>
                            </a:schemeClr>
                          </a:solidFill>
                          <a:effectLst/>
                          <a:latin typeface="+mn-lt"/>
                          <a:ea typeface="+mn-ea"/>
                          <a:cs typeface="+mn-cs"/>
                        </a:rPr>
                        <a:t> - Noi Siamo Fuori</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28.170,94 </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9764052"/>
                  </a:ext>
                </a:extLst>
              </a:tr>
              <a:tr h="355239">
                <a:tc>
                  <a:txBody>
                    <a:bodyPr/>
                    <a:lstStyle/>
                    <a:p>
                      <a:pPr marL="0" algn="l"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5 per mille 2021</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811,04 </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40255"/>
                  </a:ext>
                </a:extLst>
              </a:tr>
              <a:tr h="355239">
                <a:tc>
                  <a:txBody>
                    <a:bodyPr/>
                    <a:lstStyle/>
                    <a:p>
                      <a:pPr marL="0" algn="l"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Rimborsi vari</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216,84 </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7355167"/>
                  </a:ext>
                </a:extLst>
              </a:tr>
              <a:tr h="355239">
                <a:tc>
                  <a:txBody>
                    <a:bodyPr/>
                    <a:lstStyle/>
                    <a:p>
                      <a:pPr marL="0" algn="l" defTabSz="914400" rtl="0" eaLnBrk="1" fontAlgn="ctr" latinLnBrk="0" hangingPunct="1"/>
                      <a:r>
                        <a:rPr lang="it-IT" sz="2000" u="none" strike="noStrike" kern="1200">
                          <a:solidFill>
                            <a:schemeClr val="tx1">
                              <a:lumMod val="75000"/>
                              <a:lumOff val="25000"/>
                            </a:schemeClr>
                          </a:solidFill>
                          <a:effectLst/>
                          <a:latin typeface="+mn-lt"/>
                          <a:ea typeface="+mn-ea"/>
                          <a:cs typeface="+mn-cs"/>
                        </a:rPr>
                        <a:t>Rapporti bancari</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u="none" strike="noStrike" kern="1200" dirty="0">
                          <a:solidFill>
                            <a:schemeClr val="tx1">
                              <a:lumMod val="75000"/>
                              <a:lumOff val="25000"/>
                            </a:schemeClr>
                          </a:solidFill>
                          <a:effectLst/>
                          <a:latin typeface="+mn-lt"/>
                          <a:ea typeface="+mn-ea"/>
                          <a:cs typeface="+mn-cs"/>
                        </a:rPr>
                        <a:t> €          4,62 </a:t>
                      </a:r>
                    </a:p>
                  </a:txBody>
                  <a:tcPr marL="11802" marR="11802" marT="11802"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275854"/>
                  </a:ext>
                </a:extLst>
              </a:tr>
              <a:tr h="429900">
                <a:tc>
                  <a:txBody>
                    <a:bodyPr/>
                    <a:lstStyle/>
                    <a:p>
                      <a:pPr marL="0" algn="r" defTabSz="914400" rtl="0" eaLnBrk="1" fontAlgn="ctr" latinLnBrk="0" hangingPunct="1"/>
                      <a:r>
                        <a:rPr lang="it-IT" sz="2400" u="none" strike="noStrike" kern="1200">
                          <a:solidFill>
                            <a:schemeClr val="tx1">
                              <a:lumMod val="75000"/>
                              <a:lumOff val="25000"/>
                            </a:schemeClr>
                          </a:solidFill>
                          <a:effectLst/>
                          <a:latin typeface="+mn-lt"/>
                          <a:ea typeface="+mn-ea"/>
                          <a:cs typeface="+mn-cs"/>
                        </a:rPr>
                        <a:t>TOTALE RICAVI</a:t>
                      </a:r>
                    </a:p>
                  </a:txBody>
                  <a:tcPr marL="11802" marR="11802" marT="11802" marB="0" anchor="ctr">
                    <a:lnL w="12700" cmpd="sng">
                      <a:noFill/>
                    </a:lnL>
                    <a:lnR w="12700" cmpd="sng">
                      <a:noFill/>
                    </a:lnR>
                    <a:lnT w="19050" cap="flat" cmpd="sng" algn="ctr">
                      <a:solidFill>
                        <a:schemeClr val="tx1">
                          <a:lumMod val="65000"/>
                          <a:lumOff val="3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400" u="none" strike="noStrike" kern="1200" dirty="0">
                          <a:solidFill>
                            <a:schemeClr val="tx1">
                              <a:lumMod val="75000"/>
                              <a:lumOff val="25000"/>
                            </a:schemeClr>
                          </a:solidFill>
                          <a:effectLst/>
                          <a:latin typeface="+mn-lt"/>
                          <a:ea typeface="+mn-ea"/>
                          <a:cs typeface="+mn-cs"/>
                        </a:rPr>
                        <a:t> €  166.223,34 </a:t>
                      </a:r>
                    </a:p>
                  </a:txBody>
                  <a:tcPr marL="11802" marR="11802" marT="11802" marB="0" anchor="ctr">
                    <a:lnL w="12700" cmpd="sng">
                      <a:noFill/>
                    </a:lnL>
                    <a:lnR w="12700" cmpd="sng">
                      <a:noFill/>
                    </a:lnR>
                    <a:lnT w="19050" cap="flat" cmpd="sng" algn="ctr">
                      <a:solidFill>
                        <a:schemeClr val="tx1">
                          <a:lumMod val="65000"/>
                          <a:lumOff val="3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117562"/>
                  </a:ext>
                </a:extLst>
              </a:tr>
            </a:tbl>
          </a:graphicData>
        </a:graphic>
      </p:graphicFrame>
    </p:spTree>
    <p:extLst>
      <p:ext uri="{BB962C8B-B14F-4D97-AF65-F5344CB8AC3E}">
        <p14:creationId xmlns:p14="http://schemas.microsoft.com/office/powerpoint/2010/main" val="1324704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9">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olo 1">
            <a:extLst>
              <a:ext uri="{FF2B5EF4-FFF2-40B4-BE49-F238E27FC236}">
                <a16:creationId xmlns:a16="http://schemas.microsoft.com/office/drawing/2014/main" id="{567DB6A4-2653-4357-BF2C-12AB7A41C719}"/>
              </a:ext>
            </a:extLst>
          </p:cNvPr>
          <p:cNvSpPr txBox="1">
            <a:spLocks/>
          </p:cNvSpPr>
          <p:nvPr/>
        </p:nvSpPr>
        <p:spPr>
          <a:xfrm>
            <a:off x="477981" y="1122363"/>
            <a:ext cx="4023360"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kern="1200">
                <a:solidFill>
                  <a:schemeClr val="tx2"/>
                </a:solidFill>
                <a:latin typeface="+mj-lt"/>
                <a:ea typeface="+mj-ea"/>
                <a:cs typeface="+mj-cs"/>
              </a:rPr>
              <a:t>Disavanzo</a:t>
            </a:r>
            <a:endParaRPr lang="en-US" sz="4800" kern="1200" dirty="0">
              <a:solidFill>
                <a:schemeClr val="tx1"/>
              </a:solidFill>
              <a:latin typeface="+mj-lt"/>
              <a:ea typeface="+mj-ea"/>
              <a:cs typeface="+mj-cs"/>
            </a:endParaRP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img_box_tessera">
            <a:extLst>
              <a:ext uri="{FF2B5EF4-FFF2-40B4-BE49-F238E27FC236}">
                <a16:creationId xmlns:a16="http://schemas.microsoft.com/office/drawing/2014/main" id="{DD2C7559-F7C2-41CC-BA57-51D11333D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792" y="71336"/>
            <a:ext cx="1165829" cy="11658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ella 11">
            <a:extLst>
              <a:ext uri="{FF2B5EF4-FFF2-40B4-BE49-F238E27FC236}">
                <a16:creationId xmlns:a16="http://schemas.microsoft.com/office/drawing/2014/main" id="{8E9B83E2-1800-4B94-B69E-9DFC80ECDE83}"/>
              </a:ext>
            </a:extLst>
          </p:cNvPr>
          <p:cNvGraphicFramePr>
            <a:graphicFrameLocks noGrp="1"/>
          </p:cNvGraphicFramePr>
          <p:nvPr>
            <p:extLst>
              <p:ext uri="{D42A27DB-BD31-4B8C-83A1-F6EECF244321}">
                <p14:modId xmlns:p14="http://schemas.microsoft.com/office/powerpoint/2010/main" val="1532517143"/>
              </p:ext>
            </p:extLst>
          </p:nvPr>
        </p:nvGraphicFramePr>
        <p:xfrm>
          <a:off x="6004998" y="2852088"/>
          <a:ext cx="5543550" cy="473574"/>
        </p:xfrm>
        <a:graphic>
          <a:graphicData uri="http://schemas.openxmlformats.org/drawingml/2006/table">
            <a:tbl>
              <a:tblPr firstRow="1" bandRow="1">
                <a:noFill/>
                <a:tableStyleId>{5C22544A-7EE6-4342-B048-85BDC9FD1C3A}</a:tableStyleId>
              </a:tblPr>
              <a:tblGrid>
                <a:gridCol w="3664973">
                  <a:extLst>
                    <a:ext uri="{9D8B030D-6E8A-4147-A177-3AD203B41FA5}">
                      <a16:colId xmlns:a16="http://schemas.microsoft.com/office/drawing/2014/main" val="2758147611"/>
                    </a:ext>
                  </a:extLst>
                </a:gridCol>
                <a:gridCol w="1878577">
                  <a:extLst>
                    <a:ext uri="{9D8B030D-6E8A-4147-A177-3AD203B41FA5}">
                      <a16:colId xmlns:a16="http://schemas.microsoft.com/office/drawing/2014/main" val="1757178211"/>
                    </a:ext>
                  </a:extLst>
                </a:gridCol>
              </a:tblGrid>
              <a:tr h="352154">
                <a:tc>
                  <a:txBody>
                    <a:bodyPr/>
                    <a:lstStyle/>
                    <a:p>
                      <a:pPr algn="r" fontAlgn="ctr"/>
                      <a:r>
                        <a:rPr lang="it-IT" sz="2200" u="none" strike="noStrike" dirty="0">
                          <a:solidFill>
                            <a:schemeClr val="tx1">
                              <a:lumMod val="75000"/>
                              <a:lumOff val="25000"/>
                            </a:schemeClr>
                          </a:solidFill>
                          <a:effectLst/>
                        </a:rPr>
                        <a:t>TOTALE COSTI</a:t>
                      </a:r>
                      <a:endParaRPr lang="it-IT" sz="2200" b="0" i="0" u="none" strike="noStrike" dirty="0">
                        <a:solidFill>
                          <a:schemeClr val="tx1">
                            <a:lumMod val="75000"/>
                            <a:lumOff val="25000"/>
                          </a:schemeClr>
                        </a:solidFill>
                        <a:effectLst/>
                        <a:latin typeface="Arial" panose="020B0604020202020204" pitchFamily="34" charset="0"/>
                      </a:endParaRPr>
                    </a:p>
                  </a:txBody>
                  <a:tcPr marL="138294" marR="103720" marT="69147" marB="69147"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12700" cmpd="sng">
                      <a:noFill/>
                      <a:prstDash val="solid"/>
                    </a:lnB>
                    <a:noFill/>
                  </a:tcPr>
                </a:tc>
                <a:tc>
                  <a:txBody>
                    <a:bodyPr/>
                    <a:lstStyle/>
                    <a:p>
                      <a:pPr algn="r" fontAlgn="ctr"/>
                      <a:r>
                        <a:rPr lang="it-IT" sz="2200" u="none" strike="noStrike" dirty="0">
                          <a:solidFill>
                            <a:schemeClr val="tx1">
                              <a:lumMod val="75000"/>
                              <a:lumOff val="25000"/>
                            </a:schemeClr>
                          </a:solidFill>
                          <a:effectLst/>
                        </a:rPr>
                        <a:t> € 197.420,09</a:t>
                      </a:r>
                      <a:endParaRPr lang="it-IT" sz="2200" b="0" i="0" u="none" strike="noStrike" dirty="0">
                        <a:solidFill>
                          <a:schemeClr val="tx1">
                            <a:lumMod val="75000"/>
                            <a:lumOff val="25000"/>
                          </a:schemeClr>
                        </a:solidFill>
                        <a:effectLst/>
                        <a:latin typeface="Arial" panose="020B0604020202020204" pitchFamily="34" charset="0"/>
                      </a:endParaRPr>
                    </a:p>
                  </a:txBody>
                  <a:tcPr marL="138294" marR="103720" marT="69147" marB="69147"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12700" cmpd="sng">
                      <a:noFill/>
                      <a:prstDash val="solid"/>
                    </a:lnB>
                    <a:noFill/>
                  </a:tcPr>
                </a:tc>
                <a:extLst>
                  <a:ext uri="{0D108BD9-81ED-4DB2-BD59-A6C34878D82A}">
                    <a16:rowId xmlns:a16="http://schemas.microsoft.com/office/drawing/2014/main" val="1274794191"/>
                  </a:ext>
                </a:extLst>
              </a:tr>
            </a:tbl>
          </a:graphicData>
        </a:graphic>
      </p:graphicFrame>
      <p:graphicFrame>
        <p:nvGraphicFramePr>
          <p:cNvPr id="13" name="Tabella 12">
            <a:extLst>
              <a:ext uri="{FF2B5EF4-FFF2-40B4-BE49-F238E27FC236}">
                <a16:creationId xmlns:a16="http://schemas.microsoft.com/office/drawing/2014/main" id="{00891ADF-5337-4B78-8A81-09DAE6C600F8}"/>
              </a:ext>
            </a:extLst>
          </p:cNvPr>
          <p:cNvGraphicFramePr>
            <a:graphicFrameLocks noGrp="1"/>
          </p:cNvGraphicFramePr>
          <p:nvPr>
            <p:extLst>
              <p:ext uri="{D42A27DB-BD31-4B8C-83A1-F6EECF244321}">
                <p14:modId xmlns:p14="http://schemas.microsoft.com/office/powerpoint/2010/main" val="161927183"/>
              </p:ext>
            </p:extLst>
          </p:nvPr>
        </p:nvGraphicFramePr>
        <p:xfrm>
          <a:off x="6004999" y="3416396"/>
          <a:ext cx="5543550" cy="473574"/>
        </p:xfrm>
        <a:graphic>
          <a:graphicData uri="http://schemas.openxmlformats.org/drawingml/2006/table">
            <a:tbl>
              <a:tblPr firstRow="1" bandRow="1">
                <a:noFill/>
                <a:tableStyleId>{5C22544A-7EE6-4342-B048-85BDC9FD1C3A}</a:tableStyleId>
              </a:tblPr>
              <a:tblGrid>
                <a:gridCol w="3664973">
                  <a:extLst>
                    <a:ext uri="{9D8B030D-6E8A-4147-A177-3AD203B41FA5}">
                      <a16:colId xmlns:a16="http://schemas.microsoft.com/office/drawing/2014/main" val="2758147611"/>
                    </a:ext>
                  </a:extLst>
                </a:gridCol>
                <a:gridCol w="1878577">
                  <a:extLst>
                    <a:ext uri="{9D8B030D-6E8A-4147-A177-3AD203B41FA5}">
                      <a16:colId xmlns:a16="http://schemas.microsoft.com/office/drawing/2014/main" val="1757178211"/>
                    </a:ext>
                  </a:extLst>
                </a:gridCol>
              </a:tblGrid>
              <a:tr h="352154">
                <a:tc>
                  <a:txBody>
                    <a:bodyPr/>
                    <a:lstStyle/>
                    <a:p>
                      <a:pPr algn="r" fontAlgn="ctr"/>
                      <a:r>
                        <a:rPr lang="it-IT" sz="2200" u="none" strike="noStrike" dirty="0">
                          <a:solidFill>
                            <a:schemeClr val="tx1">
                              <a:lumMod val="75000"/>
                              <a:lumOff val="25000"/>
                            </a:schemeClr>
                          </a:solidFill>
                          <a:effectLst/>
                        </a:rPr>
                        <a:t>TOTALE RICAVI</a:t>
                      </a:r>
                      <a:endParaRPr lang="it-IT" sz="2200" b="0" i="0" u="none" strike="noStrike" dirty="0">
                        <a:solidFill>
                          <a:schemeClr val="tx1">
                            <a:lumMod val="75000"/>
                            <a:lumOff val="25000"/>
                          </a:schemeClr>
                        </a:solidFill>
                        <a:effectLst/>
                        <a:latin typeface="Arial" panose="020B0604020202020204" pitchFamily="34" charset="0"/>
                      </a:endParaRPr>
                    </a:p>
                  </a:txBody>
                  <a:tcPr marL="138294" marR="103720" marT="69147" marB="69147"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12700" cmpd="sng">
                      <a:noFill/>
                      <a:prstDash val="solid"/>
                    </a:lnB>
                    <a:noFill/>
                  </a:tcPr>
                </a:tc>
                <a:tc>
                  <a:txBody>
                    <a:bodyPr/>
                    <a:lstStyle/>
                    <a:p>
                      <a:pPr algn="r" fontAlgn="ctr"/>
                      <a:r>
                        <a:rPr lang="it-IT" sz="2200" u="none" strike="noStrike" dirty="0">
                          <a:solidFill>
                            <a:schemeClr val="tx1">
                              <a:lumMod val="75000"/>
                              <a:lumOff val="25000"/>
                            </a:schemeClr>
                          </a:solidFill>
                          <a:effectLst/>
                        </a:rPr>
                        <a:t> € 166.223,34</a:t>
                      </a:r>
                      <a:endParaRPr lang="it-IT" sz="2200" b="0" i="0" u="none" strike="noStrike" dirty="0">
                        <a:solidFill>
                          <a:schemeClr val="tx1">
                            <a:lumMod val="75000"/>
                            <a:lumOff val="25000"/>
                          </a:schemeClr>
                        </a:solidFill>
                        <a:effectLst/>
                        <a:latin typeface="Arial" panose="020B0604020202020204" pitchFamily="34" charset="0"/>
                      </a:endParaRPr>
                    </a:p>
                  </a:txBody>
                  <a:tcPr marL="138294" marR="103720" marT="69147" marB="69147"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12700" cmpd="sng">
                      <a:noFill/>
                      <a:prstDash val="solid"/>
                    </a:lnB>
                    <a:noFill/>
                  </a:tcPr>
                </a:tc>
                <a:extLst>
                  <a:ext uri="{0D108BD9-81ED-4DB2-BD59-A6C34878D82A}">
                    <a16:rowId xmlns:a16="http://schemas.microsoft.com/office/drawing/2014/main" val="1274794191"/>
                  </a:ext>
                </a:extLst>
              </a:tr>
            </a:tbl>
          </a:graphicData>
        </a:graphic>
      </p:graphicFrame>
      <p:graphicFrame>
        <p:nvGraphicFramePr>
          <p:cNvPr id="14" name="Tabella 13">
            <a:extLst>
              <a:ext uri="{FF2B5EF4-FFF2-40B4-BE49-F238E27FC236}">
                <a16:creationId xmlns:a16="http://schemas.microsoft.com/office/drawing/2014/main" id="{BD7AB533-DEED-454E-A3E6-47119677E8AD}"/>
              </a:ext>
            </a:extLst>
          </p:cNvPr>
          <p:cNvGraphicFramePr>
            <a:graphicFrameLocks noGrp="1"/>
          </p:cNvGraphicFramePr>
          <p:nvPr>
            <p:extLst>
              <p:ext uri="{D42A27DB-BD31-4B8C-83A1-F6EECF244321}">
                <p14:modId xmlns:p14="http://schemas.microsoft.com/office/powerpoint/2010/main" val="2945166717"/>
              </p:ext>
            </p:extLst>
          </p:nvPr>
        </p:nvGraphicFramePr>
        <p:xfrm>
          <a:off x="6004997" y="4042866"/>
          <a:ext cx="5543551" cy="504054"/>
        </p:xfrm>
        <a:graphic>
          <a:graphicData uri="http://schemas.openxmlformats.org/drawingml/2006/table">
            <a:tbl>
              <a:tblPr firstRow="1" bandRow="1">
                <a:noFill/>
                <a:tableStyleId>{5C22544A-7EE6-4342-B048-85BDC9FD1C3A}</a:tableStyleId>
              </a:tblPr>
              <a:tblGrid>
                <a:gridCol w="3664974">
                  <a:extLst>
                    <a:ext uri="{9D8B030D-6E8A-4147-A177-3AD203B41FA5}">
                      <a16:colId xmlns:a16="http://schemas.microsoft.com/office/drawing/2014/main" val="2758147611"/>
                    </a:ext>
                  </a:extLst>
                </a:gridCol>
                <a:gridCol w="1878577">
                  <a:extLst>
                    <a:ext uri="{9D8B030D-6E8A-4147-A177-3AD203B41FA5}">
                      <a16:colId xmlns:a16="http://schemas.microsoft.com/office/drawing/2014/main" val="1757178211"/>
                    </a:ext>
                  </a:extLst>
                </a:gridCol>
              </a:tblGrid>
              <a:tr h="352154">
                <a:tc>
                  <a:txBody>
                    <a:bodyPr/>
                    <a:lstStyle/>
                    <a:p>
                      <a:pPr algn="r" fontAlgn="ctr"/>
                      <a:r>
                        <a:rPr lang="it-IT" sz="2400" u="none" strike="noStrike" dirty="0">
                          <a:solidFill>
                            <a:schemeClr val="tx1">
                              <a:lumMod val="50000"/>
                              <a:lumOff val="50000"/>
                            </a:schemeClr>
                          </a:solidFill>
                          <a:effectLst/>
                        </a:rPr>
                        <a:t>PERDITA</a:t>
                      </a:r>
                      <a:endParaRPr lang="it-IT" sz="2400" b="0" i="0" u="none" strike="noStrike" dirty="0">
                        <a:solidFill>
                          <a:schemeClr val="tx1">
                            <a:lumMod val="50000"/>
                            <a:lumOff val="50000"/>
                          </a:schemeClr>
                        </a:solidFill>
                        <a:effectLst/>
                        <a:latin typeface="Arial" panose="020B0604020202020204" pitchFamily="34" charset="0"/>
                      </a:endParaRPr>
                    </a:p>
                  </a:txBody>
                  <a:tcPr marL="138294" marR="103720" marT="69147" marB="69147"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12700" cmpd="sng">
                      <a:noFill/>
                      <a:prstDash val="solid"/>
                    </a:lnB>
                    <a:noFill/>
                  </a:tcPr>
                </a:tc>
                <a:tc>
                  <a:txBody>
                    <a:bodyPr/>
                    <a:lstStyle/>
                    <a:p>
                      <a:pPr algn="r" fontAlgn="ctr"/>
                      <a:r>
                        <a:rPr lang="it-IT" sz="2400" u="none" strike="noStrike" dirty="0">
                          <a:solidFill>
                            <a:schemeClr val="tx1">
                              <a:lumMod val="50000"/>
                              <a:lumOff val="50000"/>
                            </a:schemeClr>
                          </a:solidFill>
                          <a:effectLst/>
                        </a:rPr>
                        <a:t> € 31.196,75</a:t>
                      </a:r>
                      <a:endParaRPr lang="it-IT" sz="2400" b="0" i="0" u="none" strike="noStrike" dirty="0">
                        <a:solidFill>
                          <a:schemeClr val="tx1">
                            <a:lumMod val="50000"/>
                            <a:lumOff val="50000"/>
                          </a:schemeClr>
                        </a:solidFill>
                        <a:effectLst/>
                        <a:latin typeface="Arial" panose="020B0604020202020204" pitchFamily="34" charset="0"/>
                      </a:endParaRPr>
                    </a:p>
                  </a:txBody>
                  <a:tcPr marL="138294" marR="103720" marT="69147" marB="69147" anchor="ctr">
                    <a:lnL w="12700" cmpd="sng">
                      <a:noFill/>
                      <a:prstDash val="solid"/>
                    </a:lnL>
                    <a:lnR w="12700" cmpd="sng">
                      <a:noFill/>
                      <a:prstDash val="solid"/>
                    </a:lnR>
                    <a:lnT w="19050" cap="flat" cmpd="sng" algn="ctr">
                      <a:solidFill>
                        <a:schemeClr val="tx1">
                          <a:lumMod val="65000"/>
                          <a:lumOff val="35000"/>
                        </a:schemeClr>
                      </a:solidFill>
                      <a:prstDash val="solid"/>
                      <a:round/>
                      <a:headEnd type="none" w="med" len="med"/>
                      <a:tailEnd type="none" w="med" len="med"/>
                    </a:lnT>
                    <a:lnB w="12700" cmpd="sng">
                      <a:noFill/>
                      <a:prstDash val="solid"/>
                    </a:lnB>
                    <a:noFill/>
                  </a:tcPr>
                </a:tc>
                <a:extLst>
                  <a:ext uri="{0D108BD9-81ED-4DB2-BD59-A6C34878D82A}">
                    <a16:rowId xmlns:a16="http://schemas.microsoft.com/office/drawing/2014/main" val="1274794191"/>
                  </a:ext>
                </a:extLst>
              </a:tr>
            </a:tbl>
          </a:graphicData>
        </a:graphic>
      </p:graphicFrame>
    </p:spTree>
    <p:extLst>
      <p:ext uri="{BB962C8B-B14F-4D97-AF65-F5344CB8AC3E}">
        <p14:creationId xmlns:p14="http://schemas.microsoft.com/office/powerpoint/2010/main" val="2212546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9">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olo 1">
            <a:extLst>
              <a:ext uri="{FF2B5EF4-FFF2-40B4-BE49-F238E27FC236}">
                <a16:creationId xmlns:a16="http://schemas.microsoft.com/office/drawing/2014/main" id="{567DB6A4-2653-4357-BF2C-12AB7A41C719}"/>
              </a:ext>
            </a:extLst>
          </p:cNvPr>
          <p:cNvSpPr txBox="1">
            <a:spLocks/>
          </p:cNvSpPr>
          <p:nvPr/>
        </p:nvSpPr>
        <p:spPr>
          <a:xfrm>
            <a:off x="477981" y="1122363"/>
            <a:ext cx="4023360"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kern="1200" dirty="0" err="1">
                <a:solidFill>
                  <a:schemeClr val="tx2"/>
                </a:solidFill>
                <a:latin typeface="+mj-lt"/>
                <a:ea typeface="+mj-ea"/>
                <a:cs typeface="+mj-cs"/>
              </a:rPr>
              <a:t>Stato</a:t>
            </a:r>
            <a:r>
              <a:rPr lang="en-US" sz="4800" kern="1200" dirty="0">
                <a:solidFill>
                  <a:schemeClr val="tx2"/>
                </a:solidFill>
                <a:latin typeface="+mj-lt"/>
                <a:ea typeface="+mj-ea"/>
                <a:cs typeface="+mj-cs"/>
              </a:rPr>
              <a:t> </a:t>
            </a:r>
            <a:r>
              <a:rPr lang="en-US" sz="4800" kern="1200" dirty="0" err="1">
                <a:solidFill>
                  <a:schemeClr val="tx2"/>
                </a:solidFill>
                <a:latin typeface="+mj-lt"/>
                <a:ea typeface="+mj-ea"/>
                <a:cs typeface="+mj-cs"/>
              </a:rPr>
              <a:t>patrimoniale</a:t>
            </a:r>
            <a:endParaRPr lang="en-US" sz="4800" kern="1200" dirty="0">
              <a:solidFill>
                <a:schemeClr val="tx2"/>
              </a:solidFill>
              <a:latin typeface="+mj-lt"/>
              <a:ea typeface="+mj-ea"/>
              <a:cs typeface="+mj-cs"/>
            </a:endParaRP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img_box_tessera">
            <a:extLst>
              <a:ext uri="{FF2B5EF4-FFF2-40B4-BE49-F238E27FC236}">
                <a16:creationId xmlns:a16="http://schemas.microsoft.com/office/drawing/2014/main" id="{DD2C7559-F7C2-41CC-BA57-51D11333D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792" y="71336"/>
            <a:ext cx="1165829" cy="11658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ella 18">
            <a:extLst>
              <a:ext uri="{FF2B5EF4-FFF2-40B4-BE49-F238E27FC236}">
                <a16:creationId xmlns:a16="http://schemas.microsoft.com/office/drawing/2014/main" id="{B9D106BD-8045-486D-B6AF-9AEE48B88FB4}"/>
              </a:ext>
            </a:extLst>
          </p:cNvPr>
          <p:cNvGraphicFramePr>
            <a:graphicFrameLocks noGrp="1"/>
          </p:cNvGraphicFramePr>
          <p:nvPr>
            <p:extLst>
              <p:ext uri="{D42A27DB-BD31-4B8C-83A1-F6EECF244321}">
                <p14:modId xmlns:p14="http://schemas.microsoft.com/office/powerpoint/2010/main" val="1237768021"/>
              </p:ext>
            </p:extLst>
          </p:nvPr>
        </p:nvGraphicFramePr>
        <p:xfrm>
          <a:off x="5486602" y="1481475"/>
          <a:ext cx="6538625" cy="3895049"/>
        </p:xfrm>
        <a:graphic>
          <a:graphicData uri="http://schemas.openxmlformats.org/drawingml/2006/table">
            <a:tbl>
              <a:tblPr firstRow="1" bandRow="1">
                <a:noFill/>
                <a:tableStyleId>{5C22544A-7EE6-4342-B048-85BDC9FD1C3A}</a:tableStyleId>
              </a:tblPr>
              <a:tblGrid>
                <a:gridCol w="1710658">
                  <a:extLst>
                    <a:ext uri="{9D8B030D-6E8A-4147-A177-3AD203B41FA5}">
                      <a16:colId xmlns:a16="http://schemas.microsoft.com/office/drawing/2014/main" val="3746752355"/>
                    </a:ext>
                  </a:extLst>
                </a:gridCol>
                <a:gridCol w="1639445">
                  <a:extLst>
                    <a:ext uri="{9D8B030D-6E8A-4147-A177-3AD203B41FA5}">
                      <a16:colId xmlns:a16="http://schemas.microsoft.com/office/drawing/2014/main" val="2960561336"/>
                    </a:ext>
                  </a:extLst>
                </a:gridCol>
                <a:gridCol w="1629868">
                  <a:extLst>
                    <a:ext uri="{9D8B030D-6E8A-4147-A177-3AD203B41FA5}">
                      <a16:colId xmlns:a16="http://schemas.microsoft.com/office/drawing/2014/main" val="3184662686"/>
                    </a:ext>
                  </a:extLst>
                </a:gridCol>
                <a:gridCol w="1558654">
                  <a:extLst>
                    <a:ext uri="{9D8B030D-6E8A-4147-A177-3AD203B41FA5}">
                      <a16:colId xmlns:a16="http://schemas.microsoft.com/office/drawing/2014/main" val="4201356776"/>
                    </a:ext>
                  </a:extLst>
                </a:gridCol>
              </a:tblGrid>
              <a:tr h="726933">
                <a:tc gridSpan="2">
                  <a:txBody>
                    <a:bodyPr/>
                    <a:lstStyle/>
                    <a:p>
                      <a:pPr algn="ctr"/>
                      <a:r>
                        <a:rPr lang="it-IT" sz="1800" b="1" u="none" strike="noStrike" kern="1200" dirty="0">
                          <a:solidFill>
                            <a:schemeClr val="tx1">
                              <a:lumMod val="75000"/>
                              <a:lumOff val="25000"/>
                            </a:schemeClr>
                          </a:solidFill>
                          <a:effectLst/>
                          <a:latin typeface="+mn-lt"/>
                          <a:ea typeface="+mn-ea"/>
                          <a:cs typeface="+mn-cs"/>
                        </a:rPr>
                        <a:t>PATRIMONIO AL 01/01/2022 </a:t>
                      </a:r>
                    </a:p>
                  </a:txBody>
                  <a:tcPr marL="93380" marR="93380" marT="46690" marB="46690">
                    <a:lnL w="12700" cmpd="sng">
                      <a:noFill/>
                    </a:lnL>
                    <a:lnR w="12700" cap="flat" cmpd="sng" algn="ctr">
                      <a:solidFill>
                        <a:schemeClr val="bg1">
                          <a:lumMod val="65000"/>
                        </a:schemeClr>
                      </a:solidFill>
                      <a:prstDash val="solid"/>
                      <a:round/>
                      <a:headEnd type="none" w="med" len="med"/>
                      <a:tailEnd type="none" w="med" len="med"/>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it-IT"/>
                    </a:p>
                  </a:txBody>
                  <a:tcPr/>
                </a:tc>
                <a:tc gridSpan="2">
                  <a:txBody>
                    <a:bodyPr/>
                    <a:lstStyle/>
                    <a:p>
                      <a:pPr algn="ctr"/>
                      <a:r>
                        <a:rPr lang="it-IT" sz="1800" b="1" u="none" strike="noStrike" kern="1200" dirty="0">
                          <a:solidFill>
                            <a:schemeClr val="tx1">
                              <a:lumMod val="75000"/>
                              <a:lumOff val="25000"/>
                            </a:schemeClr>
                          </a:solidFill>
                          <a:effectLst/>
                          <a:latin typeface="+mn-lt"/>
                          <a:ea typeface="+mn-ea"/>
                          <a:cs typeface="+mn-cs"/>
                        </a:rPr>
                        <a:t>PATRIMONIO AL 31/12/2022 </a:t>
                      </a:r>
                    </a:p>
                  </a:txBody>
                  <a:tcPr marL="93380" marR="93380" marT="46690" marB="46690">
                    <a:lnL w="12700" cap="flat" cmpd="sng" algn="ctr">
                      <a:solidFill>
                        <a:schemeClr val="bg1">
                          <a:lumMod val="65000"/>
                        </a:schemeClr>
                      </a:solidFill>
                      <a:prstDash val="solid"/>
                      <a:round/>
                      <a:headEnd type="none" w="med" len="med"/>
                      <a:tailEnd type="none" w="med" len="med"/>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it-IT"/>
                    </a:p>
                  </a:txBody>
                  <a:tcPr/>
                </a:tc>
                <a:extLst>
                  <a:ext uri="{0D108BD9-81ED-4DB2-BD59-A6C34878D82A}">
                    <a16:rowId xmlns:a16="http://schemas.microsoft.com/office/drawing/2014/main" val="606303327"/>
                  </a:ext>
                </a:extLst>
              </a:tr>
              <a:tr h="586755">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Cassa</a:t>
                      </a:r>
                    </a:p>
                  </a:txBody>
                  <a:tcPr marL="58606" marR="8721" marT="16745" marB="125583" anchor="ctr">
                    <a:lnL w="12700" cmpd="sng">
                      <a:noFill/>
                      <a:prstDash val="solid"/>
                    </a:lnL>
                    <a:lnR w="12700" cmpd="sng">
                      <a:noFill/>
                      <a:prstDash val="soli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€ 896,30 </a:t>
                      </a:r>
                    </a:p>
                  </a:txBody>
                  <a:tcPr marL="58606" marR="8721" marT="16745" marB="125583" anchor="ctr">
                    <a:lnL w="12700" cmpd="sng">
                      <a:noFill/>
                      <a:prstDash val="soli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Cassa</a:t>
                      </a:r>
                    </a:p>
                  </a:txBody>
                  <a:tcPr marL="58606" marR="8721" marT="16745" marB="125583" anchor="ctr">
                    <a:lnL w="12700" cap="flat" cmpd="sng" algn="ctr">
                      <a:solidFill>
                        <a:schemeClr val="bg1">
                          <a:lumMod val="65000"/>
                        </a:schemeClr>
                      </a:solidFill>
                      <a:prstDash val="solid"/>
                      <a:round/>
                      <a:headEnd type="none" w="med" len="med"/>
                      <a:tailEnd type="none" w="med" len="med"/>
                    </a:lnL>
                    <a:lnR w="12700" cmpd="sng">
                      <a:noFill/>
                      <a:prstDash val="soli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     € 435,00 </a:t>
                      </a:r>
                    </a:p>
                  </a:txBody>
                  <a:tcPr marL="58606" marR="8721" marT="16745" marB="125583" anchor="ctr">
                    <a:lnL w="12700" cmpd="sng">
                      <a:noFill/>
                      <a:prstDash val="solid"/>
                    </a:lnL>
                    <a:lnR w="12700" cmpd="sng">
                      <a:noFill/>
                      <a:prstDash val="soli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729311"/>
                  </a:ext>
                </a:extLst>
              </a:tr>
              <a:tr h="471754">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Banca</a:t>
                      </a:r>
                    </a:p>
                  </a:txBody>
                  <a:tcPr marL="58606" marR="8721" marT="16745" marB="125583" anchor="ctr">
                    <a:lnL w="12700" cmpd="sng">
                      <a:noFill/>
                      <a:prstDash val="solid"/>
                    </a:lnL>
                    <a:lnR w="12700" cmpd="sng">
                      <a:noFill/>
                      <a:prstDash val="solid"/>
                    </a:lnR>
                    <a:lnT w="12700"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 € 80.934,73 </a:t>
                      </a:r>
                    </a:p>
                  </a:txBody>
                  <a:tcPr marL="58606" marR="8721" marT="16745" marB="125583" anchor="ctr">
                    <a:lnL w="12700" cmpd="sng">
                      <a:noFill/>
                      <a:prstDash val="soli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Banca</a:t>
                      </a:r>
                    </a:p>
                  </a:txBody>
                  <a:tcPr marL="58606" marR="8721" marT="16745" marB="125583" anchor="ctr">
                    <a:lnL w="12700" cap="flat" cmpd="sng" algn="ctr">
                      <a:solidFill>
                        <a:schemeClr val="bg1">
                          <a:lumMod val="65000"/>
                        </a:schemeClr>
                      </a:solidFill>
                      <a:prstDash val="solid"/>
                      <a:round/>
                      <a:headEnd type="none" w="med" len="med"/>
                      <a:tailEnd type="none" w="med" len="med"/>
                    </a:lnL>
                    <a:lnR w="12700" cmpd="sng">
                      <a:noFill/>
                      <a:prstDash val="solid"/>
                    </a:lnR>
                    <a:lnT w="12700"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 € 50.199,28 </a:t>
                      </a:r>
                    </a:p>
                  </a:txBody>
                  <a:tcPr marL="58606" marR="8721" marT="16745" marB="125583" anchor="ctr">
                    <a:lnL w="12700" cmpd="sng">
                      <a:noFill/>
                      <a:prstDash val="solid"/>
                    </a:lnL>
                    <a:lnR w="12700" cmpd="sng">
                      <a:noFill/>
                      <a:prstDash val="solid"/>
                    </a:lnR>
                    <a:lnT w="12700" cap="flat" cmpd="sng" algn="ctr">
                      <a:solidFill>
                        <a:schemeClr val="bg1">
                          <a:lumMod val="6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241292"/>
                  </a:ext>
                </a:extLst>
              </a:tr>
              <a:tr h="799979">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Residuo al 01/01/2022</a:t>
                      </a:r>
                    </a:p>
                  </a:txBody>
                  <a:tcPr marL="58606" marR="8721" marT="16745" marB="125583" anchor="ctr">
                    <a:lnL w="12700" cmpd="sng">
                      <a:noFill/>
                      <a:prstDash val="solid"/>
                    </a:lnL>
                    <a:lnR w="12700" cmpd="sng">
                      <a:noFill/>
                      <a:prstDash val="soli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 € 81.831,03 </a:t>
                      </a:r>
                    </a:p>
                  </a:txBody>
                  <a:tcPr marL="58606" marR="8721" marT="16745" marB="125583" anchor="ctr">
                    <a:lnL w="12700" cmpd="sng">
                      <a:noFill/>
                      <a:prstDash val="solid"/>
                    </a:lnL>
                    <a:lnR w="1270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Residuo al 31/12/2022</a:t>
                      </a:r>
                    </a:p>
                  </a:txBody>
                  <a:tcPr marL="58606" marR="8721" marT="16745" marB="125583" anchor="ctr">
                    <a:lnL w="12700" cap="flat" cmpd="sng" algn="ctr">
                      <a:solidFill>
                        <a:schemeClr val="bg1">
                          <a:lumMod val="65000"/>
                        </a:schemeClr>
                      </a:solidFill>
                      <a:prstDash val="solid"/>
                      <a:round/>
                      <a:headEnd type="none" w="med" len="med"/>
                      <a:tailEnd type="none" w="med" len="med"/>
                    </a:lnL>
                    <a:lnR w="12700" cmpd="sng">
                      <a:noFill/>
                      <a:prstDash val="soli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 € 50.634,28 </a:t>
                      </a:r>
                    </a:p>
                  </a:txBody>
                  <a:tcPr marL="58606" marR="8721" marT="16745" marB="125583" anchor="ctr">
                    <a:lnL w="12700" cmpd="sng">
                      <a:noFill/>
                      <a:prstDash val="solid"/>
                    </a:lnL>
                    <a:lnR w="12700" cmpd="sng">
                      <a:noFill/>
                      <a:prstDash val="soli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450607"/>
                  </a:ext>
                </a:extLst>
              </a:tr>
              <a:tr h="527272">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PERDITA</a:t>
                      </a:r>
                    </a:p>
                  </a:txBody>
                  <a:tcPr marL="58606" marR="8721" marT="16745" marB="125583" anchor="ctr">
                    <a:lnL w="12700" cmpd="sng">
                      <a:noFill/>
                      <a:prstDash val="solid"/>
                    </a:lnL>
                    <a:lnR w="12700" cmpd="sng">
                      <a:noFill/>
                      <a:prstDash val="soli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- 31.196,75</a:t>
                      </a:r>
                    </a:p>
                  </a:txBody>
                  <a:tcPr marL="58606" marR="8721" marT="16745" marB="125583" anchor="ctr">
                    <a:lnL w="12700" cmpd="sng">
                      <a:noFill/>
                      <a:prstDash val="solid"/>
                    </a:lnL>
                    <a:lnR w="1270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endParaRPr lang="it-IT" sz="1800" u="none" strike="noStrike" kern="1200" dirty="0">
                        <a:solidFill>
                          <a:schemeClr val="tx1">
                            <a:lumMod val="75000"/>
                            <a:lumOff val="25000"/>
                          </a:schemeClr>
                        </a:solidFill>
                        <a:effectLst/>
                        <a:latin typeface="+mn-lt"/>
                        <a:ea typeface="+mn-ea"/>
                        <a:cs typeface="+mn-cs"/>
                      </a:endParaRPr>
                    </a:p>
                  </a:txBody>
                  <a:tcPr marL="58606" marR="8721" marT="16745" marB="125583" anchor="ctr">
                    <a:lnL w="12700" cap="flat" cmpd="sng" algn="ctr">
                      <a:solidFill>
                        <a:schemeClr val="bg1">
                          <a:lumMod val="65000"/>
                        </a:schemeClr>
                      </a:solidFill>
                      <a:prstDash val="solid"/>
                      <a:round/>
                      <a:headEnd type="none" w="med" len="med"/>
                      <a:tailEnd type="none" w="med" len="med"/>
                    </a:lnL>
                    <a:lnR w="12700" cmpd="sng">
                      <a:noFill/>
                      <a:prstDash val="soli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u="none" strike="noStrike" kern="1200" dirty="0">
                          <a:solidFill>
                            <a:schemeClr val="tx1">
                              <a:lumMod val="75000"/>
                              <a:lumOff val="25000"/>
                            </a:schemeClr>
                          </a:solidFill>
                          <a:effectLst/>
                          <a:latin typeface="+mn-lt"/>
                          <a:ea typeface="+mn-ea"/>
                          <a:cs typeface="+mn-cs"/>
                        </a:rPr>
                        <a:t> </a:t>
                      </a:r>
                    </a:p>
                  </a:txBody>
                  <a:tcPr marL="58606" marR="8721" marT="16745" marB="125583" anchor="ctr">
                    <a:lnL w="12700" cmpd="sng">
                      <a:noFill/>
                      <a:prstDash val="solid"/>
                    </a:lnL>
                    <a:lnR w="12700" cmpd="sng">
                      <a:noFill/>
                      <a:prstDash val="soli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117265"/>
                  </a:ext>
                </a:extLst>
              </a:tr>
              <a:tr h="782356">
                <a:tc>
                  <a:txBody>
                    <a:bodyPr/>
                    <a:lstStyle/>
                    <a:p>
                      <a:pPr marL="0" algn="l"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TOTALE A PAREGGIO</a:t>
                      </a:r>
                    </a:p>
                  </a:txBody>
                  <a:tcPr marL="58606" marR="8721" marT="16745" marB="125583" anchor="ctr">
                    <a:lnL w="12700" cmpd="sng">
                      <a:noFill/>
                      <a:prstDash val="solid"/>
                    </a:lnL>
                    <a:lnR w="12700" cmpd="sng">
                      <a:noFill/>
                      <a:prstDash val="solid"/>
                    </a:lnR>
                    <a:lnT w="12700" cap="flat" cmpd="sng" algn="ctr">
                      <a:solidFill>
                        <a:schemeClr val="bg1">
                          <a:lumMod val="6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 € 50.634,28 </a:t>
                      </a:r>
                    </a:p>
                  </a:txBody>
                  <a:tcPr marL="58606" marR="8721" marT="16745" marB="125583" anchor="ctr">
                    <a:lnL w="12700" cmpd="sng">
                      <a:noFill/>
                      <a:prstDash val="soli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TOTALE A PAREGGIO</a:t>
                      </a:r>
                    </a:p>
                  </a:txBody>
                  <a:tcPr marL="58606" marR="8721" marT="16745" marB="125583" anchor="ctr">
                    <a:lnL w="12700" cap="flat" cmpd="sng" algn="ctr">
                      <a:solidFill>
                        <a:schemeClr val="bg1">
                          <a:lumMod val="65000"/>
                        </a:schemeClr>
                      </a:solidFill>
                      <a:prstDash val="solid"/>
                      <a:round/>
                      <a:headEnd type="none" w="med" len="med"/>
                      <a:tailEnd type="none" w="med" len="med"/>
                    </a:lnL>
                    <a:lnR w="12700" cmpd="sng">
                      <a:noFill/>
                      <a:prstDash val="solid"/>
                    </a:lnR>
                    <a:lnT w="12700" cap="flat" cmpd="sng" algn="ctr">
                      <a:solidFill>
                        <a:schemeClr val="bg1">
                          <a:lumMod val="6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algn="l"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€ 50.634,28 </a:t>
                      </a:r>
                    </a:p>
                  </a:txBody>
                  <a:tcPr marL="58606" marR="8721" marT="16745" marB="125583" anchor="ctr">
                    <a:lnL w="12700" cmpd="sng">
                      <a:noFill/>
                      <a:prstDash val="solid"/>
                    </a:lnL>
                    <a:lnR w="12700" cmpd="sng">
                      <a:noFill/>
                      <a:prstDash val="solid"/>
                    </a:lnR>
                    <a:lnT w="12700" cap="flat" cmpd="sng" algn="ctr">
                      <a:solidFill>
                        <a:schemeClr val="bg1">
                          <a:lumMod val="6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962490742"/>
                  </a:ext>
                </a:extLst>
              </a:tr>
            </a:tbl>
          </a:graphicData>
        </a:graphic>
      </p:graphicFrame>
    </p:spTree>
    <p:extLst>
      <p:ext uri="{BB962C8B-B14F-4D97-AF65-F5344CB8AC3E}">
        <p14:creationId xmlns:p14="http://schemas.microsoft.com/office/powerpoint/2010/main" val="1097492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7B02765-1805-40DD-84DD-A9BA31A2FB7A}"/>
              </a:ext>
            </a:extLst>
          </p:cNvPr>
          <p:cNvSpPr txBox="1">
            <a:spLocks/>
          </p:cNvSpPr>
          <p:nvPr/>
        </p:nvSpPr>
        <p:spPr>
          <a:xfrm>
            <a:off x="771698" y="726978"/>
            <a:ext cx="6036426" cy="7237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Rendiconto economico </a:t>
            </a:r>
          </a:p>
        </p:txBody>
      </p:sp>
      <p:sp>
        <p:nvSpPr>
          <p:cNvPr id="15" name="Segnaposto contenuto 3">
            <a:extLst>
              <a:ext uri="{FF2B5EF4-FFF2-40B4-BE49-F238E27FC236}">
                <a16:creationId xmlns:a16="http://schemas.microsoft.com/office/drawing/2014/main" id="{12B3044D-2329-48DE-9876-C586407B5ECF}"/>
              </a:ext>
            </a:extLst>
          </p:cNvPr>
          <p:cNvSpPr txBox="1">
            <a:spLocks/>
          </p:cNvSpPr>
          <p:nvPr/>
        </p:nvSpPr>
        <p:spPr>
          <a:xfrm>
            <a:off x="3799540" y="3127663"/>
            <a:ext cx="4592920" cy="60267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Aft>
                <a:spcPts val="600"/>
              </a:spcAft>
            </a:pPr>
            <a:r>
              <a:rPr lang="en-US" sz="2800" b="1" dirty="0" err="1">
                <a:solidFill>
                  <a:schemeClr val="tx2"/>
                </a:solidFill>
                <a:hlinkClick r:id="rId2" action="ppaction://hlinkfile"/>
              </a:rPr>
              <a:t>Clicca</a:t>
            </a:r>
            <a:r>
              <a:rPr lang="en-US" sz="2800" b="1" dirty="0">
                <a:solidFill>
                  <a:schemeClr val="tx2"/>
                </a:solidFill>
                <a:hlinkClick r:id="rId2" action="ppaction://hlinkfile"/>
              </a:rPr>
              <a:t> qui </a:t>
            </a:r>
            <a:endParaRPr lang="en-US" sz="2800" b="1" dirty="0">
              <a:solidFill>
                <a:schemeClr val="tx2"/>
              </a:solidFill>
            </a:endParaRPr>
          </a:p>
        </p:txBody>
      </p:sp>
      <p:sp>
        <p:nvSpPr>
          <p:cNvPr id="7" name="Sottotitolo 2">
            <a:extLst>
              <a:ext uri="{FF2B5EF4-FFF2-40B4-BE49-F238E27FC236}">
                <a16:creationId xmlns:a16="http://schemas.microsoft.com/office/drawing/2014/main" id="{A1DE8C75-7F44-42BB-8130-FCFF36D5BC3C}"/>
              </a:ext>
            </a:extLst>
          </p:cNvPr>
          <p:cNvSpPr>
            <a:spLocks noGrp="1"/>
          </p:cNvSpPr>
          <p:nvPr>
            <p:ph type="subTitle" idx="1"/>
          </p:nvPr>
        </p:nvSpPr>
        <p:spPr>
          <a:xfrm>
            <a:off x="771698" y="1426063"/>
            <a:ext cx="5324302" cy="863110"/>
          </a:xfrm>
        </p:spPr>
        <p:txBody>
          <a:bodyPr>
            <a:normAutofit/>
          </a:bodyPr>
          <a:lstStyle/>
          <a:p>
            <a:pPr algn="l"/>
            <a:r>
              <a:rPr lang="it-IT" sz="1800" dirty="0">
                <a:solidFill>
                  <a:schemeClr val="tx2"/>
                </a:solidFill>
              </a:rPr>
              <a:t>Modello di rendiconto previsto</a:t>
            </a:r>
            <a:r>
              <a:rPr lang="en-US" sz="1800" dirty="0">
                <a:solidFill>
                  <a:schemeClr val="tx2"/>
                </a:solidFill>
              </a:rPr>
              <a:t> </a:t>
            </a:r>
            <a:r>
              <a:rPr lang="en-US" sz="1800" dirty="0" err="1">
                <a:solidFill>
                  <a:schemeClr val="tx2"/>
                </a:solidFill>
              </a:rPr>
              <a:t>dalla</a:t>
            </a:r>
            <a:r>
              <a:rPr lang="en-US" sz="1800" dirty="0">
                <a:solidFill>
                  <a:schemeClr val="tx2"/>
                </a:solidFill>
              </a:rPr>
              <a:t> </a:t>
            </a:r>
            <a:r>
              <a:rPr lang="en-US" sz="1800" dirty="0" err="1">
                <a:solidFill>
                  <a:schemeClr val="tx2"/>
                </a:solidFill>
              </a:rPr>
              <a:t>riforma</a:t>
            </a:r>
            <a:r>
              <a:rPr lang="en-US" sz="1800" dirty="0">
                <a:solidFill>
                  <a:schemeClr val="tx2"/>
                </a:solidFill>
              </a:rPr>
              <a:t> del </a:t>
            </a:r>
            <a:r>
              <a:rPr lang="en-US" sz="1800" dirty="0" err="1">
                <a:solidFill>
                  <a:schemeClr val="tx2"/>
                </a:solidFill>
              </a:rPr>
              <a:t>terzo</a:t>
            </a:r>
            <a:r>
              <a:rPr lang="en-US" sz="1800" dirty="0">
                <a:solidFill>
                  <a:schemeClr val="tx2"/>
                </a:solidFill>
              </a:rPr>
              <a:t> </a:t>
            </a:r>
            <a:r>
              <a:rPr lang="en-US" sz="1800" dirty="0" err="1">
                <a:solidFill>
                  <a:schemeClr val="tx2"/>
                </a:solidFill>
              </a:rPr>
              <a:t>settore</a:t>
            </a:r>
            <a:r>
              <a:rPr lang="en-US" sz="1800" dirty="0">
                <a:solidFill>
                  <a:schemeClr val="tx2"/>
                </a:solidFill>
              </a:rPr>
              <a:t>:</a:t>
            </a:r>
            <a:endParaRPr lang="en-US" sz="1800" u="sng" dirty="0">
              <a:solidFill>
                <a:schemeClr val="tx2"/>
              </a:solidFill>
            </a:endParaRPr>
          </a:p>
          <a:p>
            <a:pPr algn="l"/>
            <a:endParaRPr lang="it-IT" sz="1800" dirty="0">
              <a:solidFill>
                <a:schemeClr val="tx2"/>
              </a:solidFill>
            </a:endParaRPr>
          </a:p>
        </p:txBody>
      </p:sp>
      <p:pic>
        <p:nvPicPr>
          <p:cNvPr id="30724" name="Picture 4">
            <a:extLst>
              <a:ext uri="{FF2B5EF4-FFF2-40B4-BE49-F238E27FC236}">
                <a16:creationId xmlns:a16="http://schemas.microsoft.com/office/drawing/2014/main" id="{B6471D15-F039-4772-BC18-1B32DBA2D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3877" y="4249884"/>
            <a:ext cx="2143990" cy="214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445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6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638881" y="639193"/>
            <a:ext cx="5676953" cy="3573516"/>
          </a:xfrm>
        </p:spPr>
        <p:txBody>
          <a:bodyPr>
            <a:normAutofit/>
          </a:bodyPr>
          <a:lstStyle/>
          <a:p>
            <a:pPr algn="l"/>
            <a:r>
              <a:rPr lang="it-IT" sz="6100" dirty="0">
                <a:solidFill>
                  <a:schemeClr val="tx2"/>
                </a:solidFill>
              </a:rPr>
              <a:t>Bilancio preventivo</a:t>
            </a:r>
          </a:p>
        </p:txBody>
      </p:sp>
      <p:sp>
        <p:nvSpPr>
          <p:cNvPr id="3" name="Sottotitolo 2">
            <a:extLst>
              <a:ext uri="{FF2B5EF4-FFF2-40B4-BE49-F238E27FC236}">
                <a16:creationId xmlns:a16="http://schemas.microsoft.com/office/drawing/2014/main" id="{005E0571-C199-4A32-A3CB-E0A2456EC743}"/>
              </a:ext>
            </a:extLst>
          </p:cNvPr>
          <p:cNvSpPr>
            <a:spLocks noGrp="1"/>
          </p:cNvSpPr>
          <p:nvPr>
            <p:ph type="subTitle" idx="1"/>
          </p:nvPr>
        </p:nvSpPr>
        <p:spPr>
          <a:xfrm>
            <a:off x="638882" y="4631161"/>
            <a:ext cx="3571810" cy="1559327"/>
          </a:xfrm>
        </p:spPr>
        <p:txBody>
          <a:bodyPr>
            <a:normAutofit/>
          </a:bodyPr>
          <a:lstStyle/>
          <a:p>
            <a:pPr algn="l"/>
            <a:r>
              <a:rPr lang="it-IT" dirty="0">
                <a:solidFill>
                  <a:schemeClr val="tx2"/>
                </a:solidFill>
              </a:rPr>
              <a:t>NOI Trento APS</a:t>
            </a:r>
          </a:p>
        </p:txBody>
      </p:sp>
      <p:sp>
        <p:nvSpPr>
          <p:cNvPr id="9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54351BFE-DFBB-434A-9DFF-ECF574345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339" y="2439105"/>
            <a:ext cx="3751383" cy="375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861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olo 1">
            <a:extLst>
              <a:ext uri="{FF2B5EF4-FFF2-40B4-BE49-F238E27FC236}">
                <a16:creationId xmlns:a16="http://schemas.microsoft.com/office/drawing/2014/main" id="{17B02765-1805-40DD-84DD-A9BA31A2FB7A}"/>
              </a:ext>
            </a:extLst>
          </p:cNvPr>
          <p:cNvSpPr txBox="1">
            <a:spLocks/>
          </p:cNvSpPr>
          <p:nvPr/>
        </p:nvSpPr>
        <p:spPr>
          <a:xfrm>
            <a:off x="828675" y="494414"/>
            <a:ext cx="10534650" cy="8174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200" dirty="0" err="1">
                <a:solidFill>
                  <a:schemeClr val="tx2"/>
                </a:solidFill>
              </a:rPr>
              <a:t>Costi</a:t>
            </a:r>
            <a:endParaRPr lang="en-US" sz="4200" kern="1200" dirty="0">
              <a:solidFill>
                <a:schemeClr val="tx2"/>
              </a:solidFill>
              <a:latin typeface="+mj-lt"/>
              <a:ea typeface="+mj-ea"/>
              <a:cs typeface="+mj-cs"/>
            </a:endParaRPr>
          </a:p>
        </p:txBody>
      </p:sp>
      <p:graphicFrame>
        <p:nvGraphicFramePr>
          <p:cNvPr id="3" name="Tabella 2">
            <a:extLst>
              <a:ext uri="{FF2B5EF4-FFF2-40B4-BE49-F238E27FC236}">
                <a16:creationId xmlns:a16="http://schemas.microsoft.com/office/drawing/2014/main" id="{C92B4FA7-977B-4D2D-8B3D-01E6CEF01DB5}"/>
              </a:ext>
            </a:extLst>
          </p:cNvPr>
          <p:cNvGraphicFramePr>
            <a:graphicFrameLocks noGrp="1"/>
          </p:cNvGraphicFramePr>
          <p:nvPr>
            <p:extLst>
              <p:ext uri="{D42A27DB-BD31-4B8C-83A1-F6EECF244321}">
                <p14:modId xmlns:p14="http://schemas.microsoft.com/office/powerpoint/2010/main" val="804549740"/>
              </p:ext>
            </p:extLst>
          </p:nvPr>
        </p:nvGraphicFramePr>
        <p:xfrm>
          <a:off x="723897" y="1806231"/>
          <a:ext cx="10744205" cy="4717660"/>
        </p:xfrm>
        <a:graphic>
          <a:graphicData uri="http://schemas.openxmlformats.org/drawingml/2006/table">
            <a:tbl>
              <a:tblPr firstRow="1" bandRow="1">
                <a:tableStyleId>{5C22544A-7EE6-4342-B048-85BDC9FD1C3A}</a:tableStyleId>
              </a:tblPr>
              <a:tblGrid>
                <a:gridCol w="2653935">
                  <a:extLst>
                    <a:ext uri="{9D8B030D-6E8A-4147-A177-3AD203B41FA5}">
                      <a16:colId xmlns:a16="http://schemas.microsoft.com/office/drawing/2014/main" val="537692512"/>
                    </a:ext>
                  </a:extLst>
                </a:gridCol>
                <a:gridCol w="1610110">
                  <a:extLst>
                    <a:ext uri="{9D8B030D-6E8A-4147-A177-3AD203B41FA5}">
                      <a16:colId xmlns:a16="http://schemas.microsoft.com/office/drawing/2014/main" val="2388357792"/>
                    </a:ext>
                  </a:extLst>
                </a:gridCol>
                <a:gridCol w="120442">
                  <a:extLst>
                    <a:ext uri="{9D8B030D-6E8A-4147-A177-3AD203B41FA5}">
                      <a16:colId xmlns:a16="http://schemas.microsoft.com/office/drawing/2014/main" val="479843612"/>
                    </a:ext>
                  </a:extLst>
                </a:gridCol>
                <a:gridCol w="120442">
                  <a:extLst>
                    <a:ext uri="{9D8B030D-6E8A-4147-A177-3AD203B41FA5}">
                      <a16:colId xmlns:a16="http://schemas.microsoft.com/office/drawing/2014/main" val="1998614459"/>
                    </a:ext>
                  </a:extLst>
                </a:gridCol>
                <a:gridCol w="1610110">
                  <a:extLst>
                    <a:ext uri="{9D8B030D-6E8A-4147-A177-3AD203B41FA5}">
                      <a16:colId xmlns:a16="http://schemas.microsoft.com/office/drawing/2014/main" val="1892395482"/>
                    </a:ext>
                  </a:extLst>
                </a:gridCol>
                <a:gridCol w="393134">
                  <a:extLst>
                    <a:ext uri="{9D8B030D-6E8A-4147-A177-3AD203B41FA5}">
                      <a16:colId xmlns:a16="http://schemas.microsoft.com/office/drawing/2014/main" val="2767988279"/>
                    </a:ext>
                  </a:extLst>
                </a:gridCol>
                <a:gridCol w="242322">
                  <a:extLst>
                    <a:ext uri="{9D8B030D-6E8A-4147-A177-3AD203B41FA5}">
                      <a16:colId xmlns:a16="http://schemas.microsoft.com/office/drawing/2014/main" val="1900326226"/>
                    </a:ext>
                  </a:extLst>
                </a:gridCol>
                <a:gridCol w="1836890">
                  <a:extLst>
                    <a:ext uri="{9D8B030D-6E8A-4147-A177-3AD203B41FA5}">
                      <a16:colId xmlns:a16="http://schemas.microsoft.com/office/drawing/2014/main" val="815306882"/>
                    </a:ext>
                  </a:extLst>
                </a:gridCol>
                <a:gridCol w="248351">
                  <a:extLst>
                    <a:ext uri="{9D8B030D-6E8A-4147-A177-3AD203B41FA5}">
                      <a16:colId xmlns:a16="http://schemas.microsoft.com/office/drawing/2014/main" val="2808852557"/>
                    </a:ext>
                  </a:extLst>
                </a:gridCol>
                <a:gridCol w="387105">
                  <a:extLst>
                    <a:ext uri="{9D8B030D-6E8A-4147-A177-3AD203B41FA5}">
                      <a16:colId xmlns:a16="http://schemas.microsoft.com/office/drawing/2014/main" val="2372632482"/>
                    </a:ext>
                  </a:extLst>
                </a:gridCol>
                <a:gridCol w="1521364">
                  <a:extLst>
                    <a:ext uri="{9D8B030D-6E8A-4147-A177-3AD203B41FA5}">
                      <a16:colId xmlns:a16="http://schemas.microsoft.com/office/drawing/2014/main" val="2736556652"/>
                    </a:ext>
                  </a:extLst>
                </a:gridCol>
              </a:tblGrid>
              <a:tr h="647202">
                <a:tc>
                  <a:txBody>
                    <a:bodyPr/>
                    <a:lstStyle/>
                    <a:p>
                      <a:pPr marL="0" algn="l"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COSTI</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2021                        </a:t>
                      </a:r>
                      <a:r>
                        <a:rPr lang="it-IT" sz="1600" b="0" u="none" strike="noStrike" kern="1200" dirty="0">
                          <a:solidFill>
                            <a:schemeClr val="tx1">
                              <a:lumMod val="75000"/>
                              <a:lumOff val="25000"/>
                            </a:schemeClr>
                          </a:solidFill>
                          <a:effectLst/>
                          <a:latin typeface="+mn-lt"/>
                          <a:ea typeface="+mn-ea"/>
                          <a:cs typeface="+mn-cs"/>
                        </a:rPr>
                        <a:t>con 12.474 soci</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600" b="1"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2022</a:t>
                      </a:r>
                    </a:p>
                    <a:p>
                      <a:pPr marL="0" algn="ctr" defTabSz="914400" rtl="0" eaLnBrk="1" fontAlgn="ctr" latinLnBrk="0" hangingPunct="1"/>
                      <a:r>
                        <a:rPr lang="it-IT" sz="1600" b="0" u="none" strike="noStrike" kern="1200" dirty="0">
                          <a:solidFill>
                            <a:schemeClr val="tx1">
                              <a:lumMod val="75000"/>
                              <a:lumOff val="25000"/>
                            </a:schemeClr>
                          </a:solidFill>
                          <a:effectLst/>
                          <a:latin typeface="+mn-lt"/>
                          <a:ea typeface="+mn-ea"/>
                          <a:cs typeface="+mn-cs"/>
                        </a:rPr>
                        <a:t>Con 19.217 soci</a:t>
                      </a:r>
                    </a:p>
                  </a:txBody>
                  <a:tcPr marL="12709" marR="12709" marT="12709"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6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6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PREV. 2023                        </a:t>
                      </a:r>
                      <a:r>
                        <a:rPr lang="it-IT" sz="1600" b="0" u="none" strike="noStrike" kern="1200" dirty="0">
                          <a:solidFill>
                            <a:schemeClr val="tx1">
                              <a:lumMod val="75000"/>
                              <a:lumOff val="25000"/>
                            </a:schemeClr>
                          </a:solidFill>
                          <a:effectLst/>
                          <a:latin typeface="+mn-lt"/>
                          <a:ea typeface="+mn-ea"/>
                          <a:cs typeface="+mn-cs"/>
                        </a:rPr>
                        <a:t>con 20.000 soci</a:t>
                      </a:r>
                    </a:p>
                  </a:txBody>
                  <a:tcPr marL="12709" marR="12709" marT="12709"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fontAlgn="ctr" latinLnBrk="0" hangingPunct="1"/>
                      <a:endParaRPr lang="it-IT" sz="16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6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PREV. 2023 </a:t>
                      </a:r>
                    </a:p>
                    <a:p>
                      <a:pPr marL="0" algn="ctr" defTabSz="914400" rtl="0" eaLnBrk="1" fontAlgn="ctr" latinLnBrk="0" hangingPunct="1"/>
                      <a:r>
                        <a:rPr lang="it-IT" sz="1600" b="0" u="none" strike="noStrike" kern="1200" dirty="0">
                          <a:solidFill>
                            <a:schemeClr val="tx1">
                              <a:lumMod val="75000"/>
                              <a:lumOff val="25000"/>
                            </a:schemeClr>
                          </a:solidFill>
                          <a:effectLst/>
                          <a:latin typeface="+mn-lt"/>
                          <a:ea typeface="+mn-ea"/>
                          <a:cs typeface="+mn-cs"/>
                        </a:rPr>
                        <a:t>con 22.000 soci</a:t>
                      </a:r>
                    </a:p>
                  </a:txBody>
                  <a:tcPr marL="12709" marR="12709" marT="12709"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76130240"/>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Acquisto tessere e </a:t>
                      </a:r>
                      <a:r>
                        <a:rPr lang="it-IT" sz="1600" u="none" strike="noStrike" kern="1200" dirty="0" err="1">
                          <a:solidFill>
                            <a:schemeClr val="tx1">
                              <a:lumMod val="75000"/>
                              <a:lumOff val="25000"/>
                            </a:schemeClr>
                          </a:solidFill>
                          <a:effectLst/>
                          <a:latin typeface="+mn-lt"/>
                          <a:ea typeface="+mn-ea"/>
                          <a:cs typeface="+mn-cs"/>
                        </a:rPr>
                        <a:t>mat</a:t>
                      </a:r>
                      <a:r>
                        <a:rPr lang="it-IT" sz="1600" u="none" strike="noStrike" kern="1200" dirty="0">
                          <a:solidFill>
                            <a:schemeClr val="tx1">
                              <a:lumMod val="75000"/>
                              <a:lumOff val="25000"/>
                            </a:schemeClr>
                          </a:solidFill>
                          <a:effectLst/>
                          <a:latin typeface="+mn-lt"/>
                          <a:ea typeface="+mn-ea"/>
                          <a:cs typeface="+mn-cs"/>
                        </a:rPr>
                        <a:t>.</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38.888,15 €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59.182,75 €</a:t>
                      </a:r>
                    </a:p>
                  </a:txBody>
                  <a:tcPr marL="12709" marR="12709" marT="12709"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60.000,00 €</a:t>
                      </a:r>
                    </a:p>
                  </a:txBody>
                  <a:tcPr marL="12709" marR="12709" marT="12709"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66.000,00 €</a:t>
                      </a:r>
                    </a:p>
                  </a:txBody>
                  <a:tcPr marL="12709" marR="12709" marT="12709" marB="0"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43913680"/>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Organizzazione iniziative</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24.634,54 €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59.298,02 €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60.000,00 €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60.000,00 €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29532671"/>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Spese ufficio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1.511,62 €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3.537,62 €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8855909"/>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Spese sussidi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483,28 €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436,62 €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37148505"/>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Spese promozionali</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6.004,08 €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it-IT" sz="1600" u="none" strike="noStrike" kern="1200" dirty="0">
                          <a:solidFill>
                            <a:schemeClr val="tx1">
                              <a:lumMod val="75000"/>
                              <a:lumOff val="25000"/>
                            </a:schemeClr>
                          </a:solidFill>
                          <a:effectLst/>
                          <a:latin typeface="+mn-lt"/>
                          <a:ea typeface="+mn-ea"/>
                          <a:cs typeface="+mn-cs"/>
                        </a:rPr>
                        <a:t>3.000,00 €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86479041"/>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Spese viaggio</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940,90 €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500,00 €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88198023"/>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Spese consulenze</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2.050,87 €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5.396,10 €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08574580"/>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Spese dipendenti</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35.659,72 €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59.168,24 €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45.000,00 €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45.000,00 €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67706860"/>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Servizio civile</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3.315,43 €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3.000,00 €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25125284"/>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Rapporti bancari</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302,45 €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134,50 €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120,00 €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120,00 €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23278965"/>
                  </a:ext>
                </a:extLst>
              </a:tr>
              <a:tr h="336855">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Imposte e tasse</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24,00 €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5,83 €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0,00 €</a:t>
                      </a:r>
                    </a:p>
                  </a:txBody>
                  <a:tcPr marL="12709" marR="12709" marT="12709" marB="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94187016"/>
                  </a:ext>
                </a:extLst>
              </a:tr>
              <a:tr h="365053">
                <a:tc>
                  <a:txBody>
                    <a:bodyPr/>
                    <a:lstStyle/>
                    <a:p>
                      <a:pPr marL="0" algn="l"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TOTALE COSTI</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103.554,63 €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197.420,09 €</a:t>
                      </a:r>
                    </a:p>
                  </a:txBody>
                  <a:tcPr marL="12709" marR="12709" marT="12709" marB="0" anchor="ctr">
                    <a:lnL w="12700" cmpd="sng">
                      <a:noFill/>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176.120,00 €</a:t>
                      </a:r>
                    </a:p>
                  </a:txBody>
                  <a:tcPr marL="12709" marR="12709" marT="12709" marB="0" anchor="ctr">
                    <a:lnL w="12700" cmpd="sng">
                      <a:noFill/>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algn="r" defTabSz="914400" rtl="0" eaLnBrk="1" fontAlgn="ctr" latinLnBrk="0" hangingPunct="1"/>
                      <a:endParaRPr lang="it-IT" sz="1800" b="1" u="none" strike="noStrike" kern="120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182.120,00 €</a:t>
                      </a:r>
                    </a:p>
                  </a:txBody>
                  <a:tcPr marL="12709" marR="12709" marT="12709" marB="0" anchor="ctr">
                    <a:lnL w="12700" cmpd="sng">
                      <a:noFill/>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57110901"/>
                  </a:ext>
                </a:extLst>
              </a:tr>
            </a:tbl>
          </a:graphicData>
        </a:graphic>
      </p:graphicFrame>
      <p:pic>
        <p:nvPicPr>
          <p:cNvPr id="9" name="Picture 2" descr="tessera_img_1">
            <a:extLst>
              <a:ext uri="{FF2B5EF4-FFF2-40B4-BE49-F238E27FC236}">
                <a16:creationId xmlns:a16="http://schemas.microsoft.com/office/drawing/2014/main" id="{F99014F7-8542-434A-AB74-7F1275E50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105" y="89253"/>
            <a:ext cx="1592575" cy="159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277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olo 1">
            <a:extLst>
              <a:ext uri="{FF2B5EF4-FFF2-40B4-BE49-F238E27FC236}">
                <a16:creationId xmlns:a16="http://schemas.microsoft.com/office/drawing/2014/main" id="{17B02765-1805-40DD-84DD-A9BA31A2FB7A}"/>
              </a:ext>
            </a:extLst>
          </p:cNvPr>
          <p:cNvSpPr txBox="1">
            <a:spLocks/>
          </p:cNvSpPr>
          <p:nvPr/>
        </p:nvSpPr>
        <p:spPr>
          <a:xfrm>
            <a:off x="828675" y="494414"/>
            <a:ext cx="10534650" cy="8174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200" dirty="0" err="1">
                <a:solidFill>
                  <a:schemeClr val="tx2"/>
                </a:solidFill>
              </a:rPr>
              <a:t>Ricavi</a:t>
            </a:r>
            <a:endParaRPr lang="en-US" sz="4200" kern="1200" dirty="0">
              <a:solidFill>
                <a:schemeClr val="tx2"/>
              </a:solidFill>
              <a:latin typeface="+mj-lt"/>
              <a:ea typeface="+mj-ea"/>
              <a:cs typeface="+mj-cs"/>
            </a:endParaRPr>
          </a:p>
        </p:txBody>
      </p:sp>
      <p:graphicFrame>
        <p:nvGraphicFramePr>
          <p:cNvPr id="2" name="Tabella 1">
            <a:extLst>
              <a:ext uri="{FF2B5EF4-FFF2-40B4-BE49-F238E27FC236}">
                <a16:creationId xmlns:a16="http://schemas.microsoft.com/office/drawing/2014/main" id="{586F472C-5B6C-470A-AA03-47AAB170EB52}"/>
              </a:ext>
            </a:extLst>
          </p:cNvPr>
          <p:cNvGraphicFramePr>
            <a:graphicFrameLocks noGrp="1"/>
          </p:cNvGraphicFramePr>
          <p:nvPr>
            <p:extLst>
              <p:ext uri="{D42A27DB-BD31-4B8C-83A1-F6EECF244321}">
                <p14:modId xmlns:p14="http://schemas.microsoft.com/office/powerpoint/2010/main" val="2238118578"/>
              </p:ext>
            </p:extLst>
          </p:nvPr>
        </p:nvGraphicFramePr>
        <p:xfrm>
          <a:off x="368490" y="1459308"/>
          <a:ext cx="11473546" cy="4685213"/>
        </p:xfrm>
        <a:graphic>
          <a:graphicData uri="http://schemas.openxmlformats.org/drawingml/2006/table">
            <a:tbl>
              <a:tblPr>
                <a:tableStyleId>{5C22544A-7EE6-4342-B048-85BDC9FD1C3A}</a:tableStyleId>
              </a:tblPr>
              <a:tblGrid>
                <a:gridCol w="3575713">
                  <a:extLst>
                    <a:ext uri="{9D8B030D-6E8A-4147-A177-3AD203B41FA5}">
                      <a16:colId xmlns:a16="http://schemas.microsoft.com/office/drawing/2014/main" val="493100147"/>
                    </a:ext>
                  </a:extLst>
                </a:gridCol>
                <a:gridCol w="1523338">
                  <a:extLst>
                    <a:ext uri="{9D8B030D-6E8A-4147-A177-3AD203B41FA5}">
                      <a16:colId xmlns:a16="http://schemas.microsoft.com/office/drawing/2014/main" val="2711869357"/>
                    </a:ext>
                  </a:extLst>
                </a:gridCol>
                <a:gridCol w="275263">
                  <a:extLst>
                    <a:ext uri="{9D8B030D-6E8A-4147-A177-3AD203B41FA5}">
                      <a16:colId xmlns:a16="http://schemas.microsoft.com/office/drawing/2014/main" val="564222777"/>
                    </a:ext>
                  </a:extLst>
                </a:gridCol>
                <a:gridCol w="1839909">
                  <a:extLst>
                    <a:ext uri="{9D8B030D-6E8A-4147-A177-3AD203B41FA5}">
                      <a16:colId xmlns:a16="http://schemas.microsoft.com/office/drawing/2014/main" val="129943486"/>
                    </a:ext>
                  </a:extLst>
                </a:gridCol>
                <a:gridCol w="275263">
                  <a:extLst>
                    <a:ext uri="{9D8B030D-6E8A-4147-A177-3AD203B41FA5}">
                      <a16:colId xmlns:a16="http://schemas.microsoft.com/office/drawing/2014/main" val="1974980182"/>
                    </a:ext>
                  </a:extLst>
                </a:gridCol>
                <a:gridCol w="1970299">
                  <a:extLst>
                    <a:ext uri="{9D8B030D-6E8A-4147-A177-3AD203B41FA5}">
                      <a16:colId xmlns:a16="http://schemas.microsoft.com/office/drawing/2014/main" val="837284610"/>
                    </a:ext>
                  </a:extLst>
                </a:gridCol>
                <a:gridCol w="275263">
                  <a:extLst>
                    <a:ext uri="{9D8B030D-6E8A-4147-A177-3AD203B41FA5}">
                      <a16:colId xmlns:a16="http://schemas.microsoft.com/office/drawing/2014/main" val="104891788"/>
                    </a:ext>
                  </a:extLst>
                </a:gridCol>
                <a:gridCol w="1738498">
                  <a:extLst>
                    <a:ext uri="{9D8B030D-6E8A-4147-A177-3AD203B41FA5}">
                      <a16:colId xmlns:a16="http://schemas.microsoft.com/office/drawing/2014/main" val="1374284763"/>
                    </a:ext>
                  </a:extLst>
                </a:gridCol>
              </a:tblGrid>
              <a:tr h="550693">
                <a:tc>
                  <a:txBody>
                    <a:bodyPr/>
                    <a:lstStyle/>
                    <a:p>
                      <a:pPr marL="0" algn="l"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COSTI</a:t>
                      </a:r>
                    </a:p>
                  </a:txBody>
                  <a:tcPr marL="12709" marR="12709" marT="12709"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600" b="1" u="none" strike="noStrike" kern="1200" dirty="0">
                          <a:solidFill>
                            <a:schemeClr val="tx1">
                              <a:lumMod val="75000"/>
                              <a:lumOff val="25000"/>
                            </a:schemeClr>
                          </a:solidFill>
                          <a:effectLst/>
                          <a:latin typeface="+mn-lt"/>
                          <a:ea typeface="+mn-ea"/>
                          <a:cs typeface="+mn-cs"/>
                        </a:rPr>
                        <a:t>2021                        </a:t>
                      </a:r>
                      <a:r>
                        <a:rPr lang="it-IT" sz="1600" b="0" u="none" strike="noStrike" kern="1200" dirty="0">
                          <a:solidFill>
                            <a:schemeClr val="tx1">
                              <a:lumMod val="75000"/>
                              <a:lumOff val="25000"/>
                            </a:schemeClr>
                          </a:solidFill>
                          <a:effectLst/>
                          <a:latin typeface="+mn-lt"/>
                          <a:ea typeface="+mn-ea"/>
                          <a:cs typeface="+mn-cs"/>
                        </a:rPr>
                        <a:t>con 12.474 soci</a:t>
                      </a:r>
                    </a:p>
                  </a:txBody>
                  <a:tcPr marL="12709" marR="12709" marT="12709"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 </a:t>
                      </a:r>
                    </a:p>
                  </a:txBody>
                  <a:tcPr marL="12709" marR="12709" marT="12709"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2022 </a:t>
                      </a:r>
                    </a:p>
                    <a:p>
                      <a:pPr marL="0" algn="ctr" defTabSz="914400" rtl="0" eaLnBrk="1" fontAlgn="ctr" latinLnBrk="0" hangingPunct="1"/>
                      <a:r>
                        <a:rPr lang="it-IT" sz="1600" b="0" u="none" strike="noStrike" kern="1200" dirty="0">
                          <a:solidFill>
                            <a:schemeClr val="tx1">
                              <a:lumMod val="75000"/>
                              <a:lumOff val="25000"/>
                            </a:schemeClr>
                          </a:solidFill>
                          <a:effectLst/>
                          <a:latin typeface="+mn-lt"/>
                          <a:ea typeface="+mn-ea"/>
                          <a:cs typeface="+mn-cs"/>
                        </a:rPr>
                        <a:t>con 19.217 soci</a:t>
                      </a:r>
                    </a:p>
                  </a:txBody>
                  <a:tcPr marL="12709" marR="12709" marT="12709"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600" b="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600" b="1" u="none" strike="noStrike" kern="1200" dirty="0">
                          <a:solidFill>
                            <a:schemeClr val="tx1">
                              <a:lumMod val="75000"/>
                              <a:lumOff val="25000"/>
                            </a:schemeClr>
                          </a:solidFill>
                          <a:effectLst/>
                          <a:latin typeface="+mn-lt"/>
                          <a:ea typeface="+mn-ea"/>
                          <a:cs typeface="+mn-cs"/>
                        </a:rPr>
                        <a:t>PREV. 2023                        </a:t>
                      </a:r>
                      <a:r>
                        <a:rPr lang="it-IT" sz="1600" b="0" u="none" strike="noStrike" kern="1200" dirty="0">
                          <a:solidFill>
                            <a:schemeClr val="tx1">
                              <a:lumMod val="75000"/>
                              <a:lumOff val="25000"/>
                            </a:schemeClr>
                          </a:solidFill>
                          <a:effectLst/>
                          <a:latin typeface="+mn-lt"/>
                          <a:ea typeface="+mn-ea"/>
                          <a:cs typeface="+mn-cs"/>
                        </a:rPr>
                        <a:t>con 20.000 soci</a:t>
                      </a:r>
                    </a:p>
                  </a:txBody>
                  <a:tcPr marL="12709" marR="12709" marT="12709"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ctr" defTabSz="914400" rtl="0" eaLnBrk="1" fontAlgn="ctr" latinLnBrk="0" hangingPunct="1"/>
                      <a:endParaRPr lang="it-IT" sz="16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PREV. 2023 </a:t>
                      </a:r>
                    </a:p>
                    <a:p>
                      <a:pPr marL="0" algn="ctr" defTabSz="914400" rtl="0" eaLnBrk="1" fontAlgn="ctr" latinLnBrk="0" hangingPunct="1"/>
                      <a:r>
                        <a:rPr lang="it-IT" sz="1600" b="0" u="none" strike="noStrike" kern="1200" dirty="0">
                          <a:solidFill>
                            <a:schemeClr val="tx1">
                              <a:lumMod val="75000"/>
                              <a:lumOff val="25000"/>
                            </a:schemeClr>
                          </a:solidFill>
                          <a:effectLst/>
                          <a:latin typeface="+mn-lt"/>
                          <a:ea typeface="+mn-ea"/>
                          <a:cs typeface="+mn-cs"/>
                        </a:rPr>
                        <a:t>con 22.000 soci</a:t>
                      </a:r>
                    </a:p>
                  </a:txBody>
                  <a:tcPr marL="12709" marR="12709" marT="12709"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178316666"/>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Vendita tessere e </a:t>
                      </a:r>
                      <a:r>
                        <a:rPr lang="it-IT" sz="1600" u="none" strike="noStrike" kern="1200" dirty="0" err="1">
                          <a:solidFill>
                            <a:schemeClr val="tx1">
                              <a:lumMod val="75000"/>
                              <a:lumOff val="25000"/>
                            </a:schemeClr>
                          </a:solidFill>
                          <a:effectLst/>
                          <a:latin typeface="+mn-lt"/>
                          <a:ea typeface="+mn-ea"/>
                          <a:cs typeface="+mn-cs"/>
                        </a:rPr>
                        <a:t>mat</a:t>
                      </a:r>
                      <a:r>
                        <a:rPr lang="it-IT" sz="1600" u="none" strike="noStrike" kern="1200" dirty="0">
                          <a:solidFill>
                            <a:schemeClr val="tx1">
                              <a:lumMod val="75000"/>
                              <a:lumOff val="25000"/>
                            </a:schemeClr>
                          </a:solidFill>
                          <a:effectLst/>
                          <a:latin typeface="+mn-lt"/>
                          <a:ea typeface="+mn-ea"/>
                          <a:cs typeface="+mn-cs"/>
                        </a:rPr>
                        <a:t>.</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64.185,55 €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99.227,67 €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100.000,00 €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110.000,00 €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40248553"/>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Organizzazione iniziative</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3.561,00 €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11.655,10 €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20.000,00 €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20.000,00 €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05247177"/>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Contributi vari</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3.479,91 €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5.500,00 €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15.000,00 €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15.000,00 €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546618235"/>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Contributo </a:t>
                      </a:r>
                      <a:r>
                        <a:rPr lang="it-IT" sz="1600" u="none" strike="noStrike" kern="1200" dirty="0" err="1">
                          <a:solidFill>
                            <a:schemeClr val="tx1">
                              <a:lumMod val="75000"/>
                              <a:lumOff val="25000"/>
                            </a:schemeClr>
                          </a:solidFill>
                          <a:effectLst/>
                          <a:latin typeface="+mn-lt"/>
                          <a:ea typeface="+mn-ea"/>
                          <a:cs typeface="+mn-cs"/>
                        </a:rPr>
                        <a:t>Pat</a:t>
                      </a:r>
                      <a:r>
                        <a:rPr lang="it-IT" sz="1600" u="none" strike="noStrike" kern="1200" dirty="0">
                          <a:solidFill>
                            <a:schemeClr val="tx1">
                              <a:lumMod val="75000"/>
                              <a:lumOff val="25000"/>
                            </a:schemeClr>
                          </a:solidFill>
                          <a:effectLst/>
                          <a:latin typeface="+mn-lt"/>
                          <a:ea typeface="+mn-ea"/>
                          <a:cs typeface="+mn-cs"/>
                        </a:rPr>
                        <a:t> Educare</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25.166,71 €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737479836"/>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Contributo </a:t>
                      </a:r>
                      <a:r>
                        <a:rPr lang="it-IT" sz="1600" u="none" strike="noStrike" kern="1200" dirty="0" err="1">
                          <a:solidFill>
                            <a:schemeClr val="tx1">
                              <a:lumMod val="75000"/>
                              <a:lumOff val="25000"/>
                            </a:schemeClr>
                          </a:solidFill>
                          <a:effectLst/>
                          <a:latin typeface="+mn-lt"/>
                          <a:ea typeface="+mn-ea"/>
                          <a:cs typeface="+mn-cs"/>
                        </a:rPr>
                        <a:t>Pat</a:t>
                      </a:r>
                      <a:r>
                        <a:rPr lang="it-IT" sz="1600" u="none" strike="noStrike" kern="1200" dirty="0">
                          <a:solidFill>
                            <a:schemeClr val="tx1">
                              <a:lumMod val="75000"/>
                              <a:lumOff val="25000"/>
                            </a:schemeClr>
                          </a:solidFill>
                          <a:effectLst/>
                          <a:latin typeface="+mn-lt"/>
                          <a:ea typeface="+mn-ea"/>
                          <a:cs typeface="+mn-cs"/>
                        </a:rPr>
                        <a:t> - NOI Siamo Fuori</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19.170,00 €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28.170,94 €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841493825"/>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Contributo </a:t>
                      </a:r>
                      <a:r>
                        <a:rPr lang="it-IT" sz="1600" u="none" strike="noStrike" kern="1200" dirty="0" err="1">
                          <a:solidFill>
                            <a:schemeClr val="tx1">
                              <a:lumMod val="75000"/>
                              <a:lumOff val="25000"/>
                            </a:schemeClr>
                          </a:solidFill>
                          <a:effectLst/>
                          <a:latin typeface="+mn-lt"/>
                          <a:ea typeface="+mn-ea"/>
                          <a:cs typeface="+mn-cs"/>
                        </a:rPr>
                        <a:t>Pat</a:t>
                      </a:r>
                      <a:r>
                        <a:rPr lang="it-IT" sz="1600" u="none" strike="noStrike" kern="1200" dirty="0">
                          <a:solidFill>
                            <a:schemeClr val="tx1">
                              <a:lumMod val="75000"/>
                              <a:lumOff val="25000"/>
                            </a:schemeClr>
                          </a:solidFill>
                          <a:effectLst/>
                          <a:latin typeface="+mn-lt"/>
                          <a:ea typeface="+mn-ea"/>
                          <a:cs typeface="+mn-cs"/>
                        </a:rPr>
                        <a:t> – Oratorio </a:t>
                      </a:r>
                      <a:r>
                        <a:rPr lang="it-IT" sz="1600" u="none" strike="noStrike" kern="1200" dirty="0" err="1">
                          <a:solidFill>
                            <a:schemeClr val="tx1">
                              <a:lumMod val="75000"/>
                              <a:lumOff val="25000"/>
                            </a:schemeClr>
                          </a:solidFill>
                          <a:effectLst/>
                          <a:latin typeface="+mn-lt"/>
                          <a:ea typeface="+mn-ea"/>
                          <a:cs typeface="+mn-cs"/>
                        </a:rPr>
                        <a:t>inForma</a:t>
                      </a:r>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15.200,00 €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24.800,00 €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24.800,00 €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605628876"/>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Contributo </a:t>
                      </a:r>
                      <a:r>
                        <a:rPr lang="it-IT" sz="1600" u="none" strike="noStrike" kern="1200" dirty="0" err="1">
                          <a:solidFill>
                            <a:schemeClr val="tx1">
                              <a:lumMod val="75000"/>
                              <a:lumOff val="25000"/>
                            </a:schemeClr>
                          </a:solidFill>
                          <a:effectLst/>
                          <a:latin typeface="+mn-lt"/>
                          <a:ea typeface="+mn-ea"/>
                          <a:cs typeface="+mn-cs"/>
                        </a:rPr>
                        <a:t>Caritro</a:t>
                      </a:r>
                      <a:r>
                        <a:rPr lang="it-IT" sz="1600" u="none" strike="noStrike" kern="1200" dirty="0">
                          <a:solidFill>
                            <a:schemeClr val="tx1">
                              <a:lumMod val="75000"/>
                              <a:lumOff val="25000"/>
                            </a:schemeClr>
                          </a:solidFill>
                          <a:effectLst/>
                          <a:latin typeface="+mn-lt"/>
                          <a:ea typeface="+mn-ea"/>
                          <a:cs typeface="+mn-cs"/>
                        </a:rPr>
                        <a:t> – Facciamolo per Sport</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64903687"/>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Contributo </a:t>
                      </a:r>
                      <a:r>
                        <a:rPr lang="it-IT" sz="1600" u="none" strike="noStrike" kern="1200" dirty="0" err="1">
                          <a:solidFill>
                            <a:schemeClr val="tx1">
                              <a:lumMod val="75000"/>
                              <a:lumOff val="25000"/>
                            </a:schemeClr>
                          </a:solidFill>
                          <a:effectLst/>
                          <a:latin typeface="+mn-lt"/>
                          <a:ea typeface="+mn-ea"/>
                          <a:cs typeface="+mn-cs"/>
                        </a:rPr>
                        <a:t>Caritro</a:t>
                      </a:r>
                      <a:r>
                        <a:rPr lang="it-IT" sz="1600" u="none" strike="noStrike" kern="1200" dirty="0">
                          <a:solidFill>
                            <a:schemeClr val="tx1">
                              <a:lumMod val="75000"/>
                              <a:lumOff val="25000"/>
                            </a:schemeClr>
                          </a:solidFill>
                          <a:effectLst/>
                          <a:latin typeface="+mn-lt"/>
                          <a:ea typeface="+mn-ea"/>
                          <a:cs typeface="+mn-cs"/>
                        </a:rPr>
                        <a:t> – Diffondiamo la natura</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859306050"/>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Contributo </a:t>
                      </a:r>
                      <a:r>
                        <a:rPr lang="it-IT" sz="1600" u="none" strike="noStrike" kern="1200" dirty="0" err="1">
                          <a:solidFill>
                            <a:schemeClr val="tx1">
                              <a:lumMod val="75000"/>
                              <a:lumOff val="25000"/>
                            </a:schemeClr>
                          </a:solidFill>
                          <a:effectLst/>
                          <a:latin typeface="+mn-lt"/>
                          <a:ea typeface="+mn-ea"/>
                          <a:cs typeface="+mn-cs"/>
                        </a:rPr>
                        <a:t>Caritro</a:t>
                      </a:r>
                      <a:r>
                        <a:rPr lang="it-IT" sz="1600" u="none" strike="noStrike" kern="1200" dirty="0">
                          <a:solidFill>
                            <a:schemeClr val="tx1">
                              <a:lumMod val="75000"/>
                              <a:lumOff val="25000"/>
                            </a:schemeClr>
                          </a:solidFill>
                          <a:effectLst/>
                          <a:latin typeface="+mn-lt"/>
                          <a:ea typeface="+mn-ea"/>
                          <a:cs typeface="+mn-cs"/>
                        </a:rPr>
                        <a:t> – Un ponte per</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5.437,13 €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235359367"/>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 per mille</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1.140,36 €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811,04 €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1.000,00 €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1.000,00 €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622402227"/>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Rimborsi vari</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216,84 €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119122063"/>
                  </a:ext>
                </a:extLst>
              </a:tr>
              <a:tr h="318040">
                <a:tc>
                  <a:txBody>
                    <a:bodyPr/>
                    <a:lstStyle/>
                    <a:p>
                      <a:pPr marL="0" algn="l"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Rapporti bancari</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50,13 €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4,62 €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60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600" u="none" strike="noStrike" kern="1200" dirty="0">
                          <a:solidFill>
                            <a:schemeClr val="tx1">
                              <a:lumMod val="75000"/>
                              <a:lumOff val="25000"/>
                            </a:schemeClr>
                          </a:solidFill>
                          <a:effectLst/>
                          <a:latin typeface="+mn-lt"/>
                          <a:ea typeface="+mn-ea"/>
                          <a:cs typeface="+mn-cs"/>
                        </a:rPr>
                        <a:t>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629695041"/>
                  </a:ext>
                </a:extLst>
              </a:tr>
              <a:tr h="318040">
                <a:tc>
                  <a:txBody>
                    <a:bodyPr/>
                    <a:lstStyle/>
                    <a:p>
                      <a:pPr marL="0" algn="l"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TOTALE RICAVI</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116.753,66 €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a:solidFill>
                            <a:schemeClr val="tx1">
                              <a:lumMod val="75000"/>
                              <a:lumOff val="25000"/>
                            </a:schemeClr>
                          </a:solidFill>
                          <a:effectLst/>
                          <a:latin typeface="+mn-lt"/>
                          <a:ea typeface="+mn-ea"/>
                          <a:cs typeface="+mn-cs"/>
                        </a:rPr>
                        <a:t> </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166.223,34 €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1"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170.800,00 €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800" b="1"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180.800,00 €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805649159"/>
                  </a:ext>
                </a:extLst>
              </a:tr>
            </a:tbl>
          </a:graphicData>
        </a:graphic>
      </p:graphicFrame>
      <p:pic>
        <p:nvPicPr>
          <p:cNvPr id="8" name="Picture 2" descr="tessera_img_1">
            <a:extLst>
              <a:ext uri="{FF2B5EF4-FFF2-40B4-BE49-F238E27FC236}">
                <a16:creationId xmlns:a16="http://schemas.microsoft.com/office/drawing/2014/main" id="{4A2AD9B1-1AF7-4C8B-A4EA-5BF56B2FF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106" y="89254"/>
            <a:ext cx="1245922" cy="124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751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olo 1">
            <a:extLst>
              <a:ext uri="{FF2B5EF4-FFF2-40B4-BE49-F238E27FC236}">
                <a16:creationId xmlns:a16="http://schemas.microsoft.com/office/drawing/2014/main" id="{17B02765-1805-40DD-84DD-A9BA31A2FB7A}"/>
              </a:ext>
            </a:extLst>
          </p:cNvPr>
          <p:cNvSpPr txBox="1">
            <a:spLocks/>
          </p:cNvSpPr>
          <p:nvPr/>
        </p:nvSpPr>
        <p:spPr>
          <a:xfrm>
            <a:off x="828675" y="494414"/>
            <a:ext cx="10534650" cy="8174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200" kern="1200" dirty="0">
                <a:solidFill>
                  <a:schemeClr val="tx2"/>
                </a:solidFill>
                <a:latin typeface="+mj-lt"/>
                <a:ea typeface="+mj-ea"/>
                <a:cs typeface="+mj-cs"/>
              </a:rPr>
              <a:t>Utile/Perdita</a:t>
            </a:r>
          </a:p>
        </p:txBody>
      </p:sp>
      <p:graphicFrame>
        <p:nvGraphicFramePr>
          <p:cNvPr id="2" name="Tabella 1">
            <a:extLst>
              <a:ext uri="{FF2B5EF4-FFF2-40B4-BE49-F238E27FC236}">
                <a16:creationId xmlns:a16="http://schemas.microsoft.com/office/drawing/2014/main" id="{586F472C-5B6C-470A-AA03-47AAB170EB52}"/>
              </a:ext>
            </a:extLst>
          </p:cNvPr>
          <p:cNvGraphicFramePr>
            <a:graphicFrameLocks noGrp="1"/>
          </p:cNvGraphicFramePr>
          <p:nvPr>
            <p:extLst>
              <p:ext uri="{D42A27DB-BD31-4B8C-83A1-F6EECF244321}">
                <p14:modId xmlns:p14="http://schemas.microsoft.com/office/powerpoint/2010/main" val="649195084"/>
              </p:ext>
            </p:extLst>
          </p:nvPr>
        </p:nvGraphicFramePr>
        <p:xfrm>
          <a:off x="472442" y="4009797"/>
          <a:ext cx="11247118" cy="477150"/>
        </p:xfrm>
        <a:graphic>
          <a:graphicData uri="http://schemas.openxmlformats.org/drawingml/2006/table">
            <a:tbl>
              <a:tblPr>
                <a:tableStyleId>{5C22544A-7EE6-4342-B048-85BDC9FD1C3A}</a:tableStyleId>
              </a:tblPr>
              <a:tblGrid>
                <a:gridCol w="3010591">
                  <a:extLst>
                    <a:ext uri="{9D8B030D-6E8A-4147-A177-3AD203B41FA5}">
                      <a16:colId xmlns:a16="http://schemas.microsoft.com/office/drawing/2014/main" val="493100147"/>
                    </a:ext>
                  </a:extLst>
                </a:gridCol>
                <a:gridCol w="1862032">
                  <a:extLst>
                    <a:ext uri="{9D8B030D-6E8A-4147-A177-3AD203B41FA5}">
                      <a16:colId xmlns:a16="http://schemas.microsoft.com/office/drawing/2014/main" val="2711869357"/>
                    </a:ext>
                  </a:extLst>
                </a:gridCol>
                <a:gridCol w="275263">
                  <a:extLst>
                    <a:ext uri="{9D8B030D-6E8A-4147-A177-3AD203B41FA5}">
                      <a16:colId xmlns:a16="http://schemas.microsoft.com/office/drawing/2014/main" val="564222777"/>
                    </a:ext>
                  </a:extLst>
                </a:gridCol>
                <a:gridCol w="1839909">
                  <a:extLst>
                    <a:ext uri="{9D8B030D-6E8A-4147-A177-3AD203B41FA5}">
                      <a16:colId xmlns:a16="http://schemas.microsoft.com/office/drawing/2014/main" val="129943486"/>
                    </a:ext>
                  </a:extLst>
                </a:gridCol>
                <a:gridCol w="275263">
                  <a:extLst>
                    <a:ext uri="{9D8B030D-6E8A-4147-A177-3AD203B41FA5}">
                      <a16:colId xmlns:a16="http://schemas.microsoft.com/office/drawing/2014/main" val="1974980182"/>
                    </a:ext>
                  </a:extLst>
                </a:gridCol>
                <a:gridCol w="1970299">
                  <a:extLst>
                    <a:ext uri="{9D8B030D-6E8A-4147-A177-3AD203B41FA5}">
                      <a16:colId xmlns:a16="http://schemas.microsoft.com/office/drawing/2014/main" val="837284610"/>
                    </a:ext>
                  </a:extLst>
                </a:gridCol>
                <a:gridCol w="275263">
                  <a:extLst>
                    <a:ext uri="{9D8B030D-6E8A-4147-A177-3AD203B41FA5}">
                      <a16:colId xmlns:a16="http://schemas.microsoft.com/office/drawing/2014/main" val="104891788"/>
                    </a:ext>
                  </a:extLst>
                </a:gridCol>
                <a:gridCol w="1738498">
                  <a:extLst>
                    <a:ext uri="{9D8B030D-6E8A-4147-A177-3AD203B41FA5}">
                      <a16:colId xmlns:a16="http://schemas.microsoft.com/office/drawing/2014/main" val="1374284763"/>
                    </a:ext>
                  </a:extLst>
                </a:gridCol>
              </a:tblGrid>
              <a:tr h="477150">
                <a:tc>
                  <a:txBody>
                    <a:bodyPr/>
                    <a:lstStyle/>
                    <a:p>
                      <a:pPr marL="0" algn="l"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TOTALE RICAVI</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it-IT" sz="1800" b="0" u="none" strike="noStrike" kern="1200" dirty="0">
                          <a:solidFill>
                            <a:schemeClr val="tx1">
                              <a:lumMod val="75000"/>
                              <a:lumOff val="25000"/>
                            </a:schemeClr>
                          </a:solidFill>
                          <a:effectLst/>
                          <a:latin typeface="+mn-lt"/>
                          <a:ea typeface="+mn-ea"/>
                          <a:cs typeface="+mn-cs"/>
                        </a:rPr>
                        <a:t>116.753,66 €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0" u="none" strike="noStrike" kern="1200">
                          <a:solidFill>
                            <a:schemeClr val="tx1">
                              <a:lumMod val="75000"/>
                              <a:lumOff val="25000"/>
                            </a:schemeClr>
                          </a:solidFill>
                          <a:effectLst/>
                          <a:latin typeface="+mn-lt"/>
                          <a:ea typeface="+mn-ea"/>
                          <a:cs typeface="+mn-cs"/>
                        </a:rPr>
                        <a:t> </a:t>
                      </a:r>
                      <a:endParaRPr lang="it-IT" sz="1800" b="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0" u="none" strike="noStrike" kern="1200" dirty="0">
                          <a:solidFill>
                            <a:schemeClr val="tx1">
                              <a:lumMod val="75000"/>
                              <a:lumOff val="25000"/>
                            </a:schemeClr>
                          </a:solidFill>
                          <a:effectLst/>
                          <a:latin typeface="+mn-lt"/>
                          <a:ea typeface="+mn-ea"/>
                          <a:cs typeface="+mn-cs"/>
                        </a:rPr>
                        <a:t>166.223,34 €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0" u="none" strike="noStrike" kern="120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0" u="none" strike="noStrike" kern="1200" dirty="0">
                          <a:solidFill>
                            <a:schemeClr val="tx1">
                              <a:lumMod val="75000"/>
                              <a:lumOff val="25000"/>
                            </a:schemeClr>
                          </a:solidFill>
                          <a:effectLst/>
                          <a:latin typeface="+mn-lt"/>
                          <a:ea typeface="+mn-ea"/>
                          <a:cs typeface="+mn-cs"/>
                        </a:rPr>
                        <a:t>170.800,00 €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800" b="0" u="none" strike="noStrike" kern="1200" dirty="0">
                        <a:solidFill>
                          <a:schemeClr val="tx1">
                            <a:lumMod val="75000"/>
                            <a:lumOff val="25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r>
                        <a:rPr lang="it-IT" sz="1800" b="0" u="none" strike="noStrike" kern="1200" dirty="0">
                          <a:solidFill>
                            <a:schemeClr val="tx1">
                              <a:lumMod val="75000"/>
                              <a:lumOff val="25000"/>
                            </a:schemeClr>
                          </a:solidFill>
                          <a:effectLst/>
                          <a:latin typeface="+mn-lt"/>
                          <a:ea typeface="+mn-ea"/>
                          <a:cs typeface="+mn-cs"/>
                        </a:rPr>
                        <a:t>180.800,00 €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805649159"/>
                  </a:ext>
                </a:extLst>
              </a:tr>
            </a:tbl>
          </a:graphicData>
        </a:graphic>
      </p:graphicFrame>
      <p:graphicFrame>
        <p:nvGraphicFramePr>
          <p:cNvPr id="6" name="Tabella 5">
            <a:extLst>
              <a:ext uri="{FF2B5EF4-FFF2-40B4-BE49-F238E27FC236}">
                <a16:creationId xmlns:a16="http://schemas.microsoft.com/office/drawing/2014/main" id="{37A2ED03-6C01-48BB-A3B5-1129F5B49B1A}"/>
              </a:ext>
            </a:extLst>
          </p:cNvPr>
          <p:cNvGraphicFramePr>
            <a:graphicFrameLocks noGrp="1"/>
          </p:cNvGraphicFramePr>
          <p:nvPr>
            <p:extLst>
              <p:ext uri="{D42A27DB-BD31-4B8C-83A1-F6EECF244321}">
                <p14:modId xmlns:p14="http://schemas.microsoft.com/office/powerpoint/2010/main" val="366070968"/>
              </p:ext>
            </p:extLst>
          </p:nvPr>
        </p:nvGraphicFramePr>
        <p:xfrm>
          <a:off x="464129" y="3532798"/>
          <a:ext cx="11247117" cy="477150"/>
        </p:xfrm>
        <a:graphic>
          <a:graphicData uri="http://schemas.openxmlformats.org/drawingml/2006/table">
            <a:tbl>
              <a:tblPr firstRow="1" bandRow="1">
                <a:tableStyleId>{5C22544A-7EE6-4342-B048-85BDC9FD1C3A}</a:tableStyleId>
              </a:tblPr>
              <a:tblGrid>
                <a:gridCol w="3027217">
                  <a:extLst>
                    <a:ext uri="{9D8B030D-6E8A-4147-A177-3AD203B41FA5}">
                      <a16:colId xmlns:a16="http://schemas.microsoft.com/office/drawing/2014/main" val="2360967359"/>
                    </a:ext>
                  </a:extLst>
                </a:gridCol>
                <a:gridCol w="1837113">
                  <a:extLst>
                    <a:ext uri="{9D8B030D-6E8A-4147-A177-3AD203B41FA5}">
                      <a16:colId xmlns:a16="http://schemas.microsoft.com/office/drawing/2014/main" val="3442156129"/>
                    </a:ext>
                  </a:extLst>
                </a:gridCol>
                <a:gridCol w="290945">
                  <a:extLst>
                    <a:ext uri="{9D8B030D-6E8A-4147-A177-3AD203B41FA5}">
                      <a16:colId xmlns:a16="http://schemas.microsoft.com/office/drawing/2014/main" val="715395280"/>
                    </a:ext>
                  </a:extLst>
                </a:gridCol>
                <a:gridCol w="174568">
                  <a:extLst>
                    <a:ext uri="{9D8B030D-6E8A-4147-A177-3AD203B41FA5}">
                      <a16:colId xmlns:a16="http://schemas.microsoft.com/office/drawing/2014/main" val="3916934666"/>
                    </a:ext>
                  </a:extLst>
                </a:gridCol>
                <a:gridCol w="1670858">
                  <a:extLst>
                    <a:ext uri="{9D8B030D-6E8A-4147-A177-3AD203B41FA5}">
                      <a16:colId xmlns:a16="http://schemas.microsoft.com/office/drawing/2014/main" val="4041411640"/>
                    </a:ext>
                  </a:extLst>
                </a:gridCol>
                <a:gridCol w="266007">
                  <a:extLst>
                    <a:ext uri="{9D8B030D-6E8A-4147-A177-3AD203B41FA5}">
                      <a16:colId xmlns:a16="http://schemas.microsoft.com/office/drawing/2014/main" val="2114304994"/>
                    </a:ext>
                  </a:extLst>
                </a:gridCol>
                <a:gridCol w="390698">
                  <a:extLst>
                    <a:ext uri="{9D8B030D-6E8A-4147-A177-3AD203B41FA5}">
                      <a16:colId xmlns:a16="http://schemas.microsoft.com/office/drawing/2014/main" val="895499265"/>
                    </a:ext>
                  </a:extLst>
                </a:gridCol>
                <a:gridCol w="1604357">
                  <a:extLst>
                    <a:ext uri="{9D8B030D-6E8A-4147-A177-3AD203B41FA5}">
                      <a16:colId xmlns:a16="http://schemas.microsoft.com/office/drawing/2014/main" val="1965131988"/>
                    </a:ext>
                  </a:extLst>
                </a:gridCol>
                <a:gridCol w="257694">
                  <a:extLst>
                    <a:ext uri="{9D8B030D-6E8A-4147-A177-3AD203B41FA5}">
                      <a16:colId xmlns:a16="http://schemas.microsoft.com/office/drawing/2014/main" val="534967777"/>
                    </a:ext>
                  </a:extLst>
                </a:gridCol>
                <a:gridCol w="135084">
                  <a:extLst>
                    <a:ext uri="{9D8B030D-6E8A-4147-A177-3AD203B41FA5}">
                      <a16:colId xmlns:a16="http://schemas.microsoft.com/office/drawing/2014/main" val="359698360"/>
                    </a:ext>
                  </a:extLst>
                </a:gridCol>
                <a:gridCol w="1592576">
                  <a:extLst>
                    <a:ext uri="{9D8B030D-6E8A-4147-A177-3AD203B41FA5}">
                      <a16:colId xmlns:a16="http://schemas.microsoft.com/office/drawing/2014/main" val="1671104342"/>
                    </a:ext>
                  </a:extLst>
                </a:gridCol>
              </a:tblGrid>
              <a:tr h="477150">
                <a:tc>
                  <a:txBody>
                    <a:bodyPr/>
                    <a:lstStyle/>
                    <a:p>
                      <a:pPr marL="0" algn="l" defTabSz="914400" rtl="0" eaLnBrk="1" fontAlgn="ctr" latinLnBrk="0" hangingPunct="1"/>
                      <a:r>
                        <a:rPr lang="it-IT" sz="1800" b="1" u="none" strike="noStrike" kern="1200" dirty="0">
                          <a:solidFill>
                            <a:schemeClr val="tx1">
                              <a:lumMod val="75000"/>
                              <a:lumOff val="25000"/>
                            </a:schemeClr>
                          </a:solidFill>
                          <a:effectLst/>
                          <a:latin typeface="+mn-lt"/>
                          <a:ea typeface="+mn-ea"/>
                          <a:cs typeface="+mn-cs"/>
                        </a:rPr>
                        <a:t>TOTALE COSTI</a:t>
                      </a: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it-IT" sz="1800" b="0" u="none" strike="noStrike" kern="1200" dirty="0">
                          <a:solidFill>
                            <a:schemeClr val="tx1">
                              <a:lumMod val="75000"/>
                              <a:lumOff val="25000"/>
                            </a:schemeClr>
                          </a:solidFill>
                          <a:effectLst/>
                          <a:latin typeface="+mn-lt"/>
                          <a:ea typeface="+mn-ea"/>
                          <a:cs typeface="+mn-cs"/>
                        </a:rPr>
                        <a:t>103.554,63 €</a:t>
                      </a: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0" u="none" strike="noStrike" kern="1200">
                          <a:solidFill>
                            <a:schemeClr val="tx1">
                              <a:lumMod val="75000"/>
                              <a:lumOff val="25000"/>
                            </a:schemeClr>
                          </a:solidFill>
                          <a:effectLst/>
                          <a:latin typeface="+mn-lt"/>
                          <a:ea typeface="+mn-ea"/>
                          <a:cs typeface="+mn-cs"/>
                        </a:rPr>
                        <a:t> </a:t>
                      </a:r>
                      <a:endParaRPr lang="it-IT" sz="1800" b="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1800" b="0" u="none" strike="noStrike" kern="1200" dirty="0">
                          <a:solidFill>
                            <a:schemeClr val="tx1">
                              <a:lumMod val="75000"/>
                              <a:lumOff val="25000"/>
                            </a:schemeClr>
                          </a:solidFill>
                          <a:effectLst/>
                          <a:latin typeface="+mn-lt"/>
                          <a:ea typeface="+mn-ea"/>
                          <a:cs typeface="+mn-cs"/>
                        </a:rPr>
                        <a:t>197.420,09 €</a:t>
                      </a:r>
                    </a:p>
                  </a:txBody>
                  <a:tcPr marL="12709" marR="12709" marT="12709" marB="0" anchor="ctr">
                    <a:lnL w="12700" cmpd="sng">
                      <a:noFill/>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1800" b="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r>
                        <a:rPr lang="it-IT" sz="1800" b="0" u="none" strike="noStrike" kern="1200" dirty="0">
                          <a:solidFill>
                            <a:schemeClr val="tx1">
                              <a:lumMod val="75000"/>
                              <a:lumOff val="25000"/>
                            </a:schemeClr>
                          </a:solidFill>
                          <a:effectLst/>
                          <a:latin typeface="+mn-lt"/>
                          <a:ea typeface="+mn-ea"/>
                          <a:cs typeface="+mn-cs"/>
                        </a:rPr>
                        <a:t>176.120,00 €</a:t>
                      </a:r>
                    </a:p>
                  </a:txBody>
                  <a:tcPr marL="12709" marR="12709" marT="12709" marB="0" anchor="ctr">
                    <a:lnL w="12700" cmpd="sng">
                      <a:noFill/>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800" b="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7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1800" b="0" u="none" strike="noStrike" kern="1200" dirty="0">
                        <a:solidFill>
                          <a:schemeClr val="tx1">
                            <a:lumMod val="75000"/>
                            <a:lumOff val="25000"/>
                          </a:schemeClr>
                        </a:solidFill>
                        <a:effectLst/>
                        <a:latin typeface="+mn-lt"/>
                        <a:ea typeface="+mn-ea"/>
                        <a:cs typeface="+mn-cs"/>
                      </a:endParaRPr>
                    </a:p>
                  </a:txBody>
                  <a:tcPr marL="12709" marR="12709" marT="12709" marB="0" anchor="ctr">
                    <a:lnL w="12700" cap="flat" cmpd="sng" algn="ctr">
                      <a:solidFill>
                        <a:schemeClr val="bg1">
                          <a:lumMod val="7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r>
                        <a:rPr lang="it-IT" sz="1800" b="0" u="none" strike="noStrike" kern="1200" dirty="0">
                          <a:solidFill>
                            <a:schemeClr val="tx1">
                              <a:lumMod val="75000"/>
                              <a:lumOff val="25000"/>
                            </a:schemeClr>
                          </a:solidFill>
                          <a:effectLst/>
                          <a:latin typeface="+mn-lt"/>
                          <a:ea typeface="+mn-ea"/>
                          <a:cs typeface="+mn-cs"/>
                        </a:rPr>
                        <a:t>182.120,00 €</a:t>
                      </a:r>
                    </a:p>
                  </a:txBody>
                  <a:tcPr marL="12709" marR="12709" marT="12709" marB="0" anchor="ctr">
                    <a:lnL w="12700" cmpd="sng">
                      <a:noFill/>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066885590"/>
                  </a:ext>
                </a:extLst>
              </a:tr>
            </a:tbl>
          </a:graphicData>
        </a:graphic>
      </p:graphicFrame>
      <p:graphicFrame>
        <p:nvGraphicFramePr>
          <p:cNvPr id="3" name="Tabella 2">
            <a:extLst>
              <a:ext uri="{FF2B5EF4-FFF2-40B4-BE49-F238E27FC236}">
                <a16:creationId xmlns:a16="http://schemas.microsoft.com/office/drawing/2014/main" id="{EFB35E01-2F44-4BD3-92CF-EBC5A55177A6}"/>
              </a:ext>
            </a:extLst>
          </p:cNvPr>
          <p:cNvGraphicFramePr>
            <a:graphicFrameLocks noGrp="1"/>
          </p:cNvGraphicFramePr>
          <p:nvPr>
            <p:extLst>
              <p:ext uri="{D42A27DB-BD31-4B8C-83A1-F6EECF244321}">
                <p14:modId xmlns:p14="http://schemas.microsoft.com/office/powerpoint/2010/main" val="3096876948"/>
              </p:ext>
            </p:extLst>
          </p:nvPr>
        </p:nvGraphicFramePr>
        <p:xfrm>
          <a:off x="472441" y="2789069"/>
          <a:ext cx="11247118" cy="550693"/>
        </p:xfrm>
        <a:graphic>
          <a:graphicData uri="http://schemas.openxmlformats.org/drawingml/2006/table">
            <a:tbl>
              <a:tblPr>
                <a:tableStyleId>{5C22544A-7EE6-4342-B048-85BDC9FD1C3A}</a:tableStyleId>
              </a:tblPr>
              <a:tblGrid>
                <a:gridCol w="3032714">
                  <a:extLst>
                    <a:ext uri="{9D8B030D-6E8A-4147-A177-3AD203B41FA5}">
                      <a16:colId xmlns:a16="http://schemas.microsoft.com/office/drawing/2014/main" val="2328339982"/>
                    </a:ext>
                  </a:extLst>
                </a:gridCol>
                <a:gridCol w="1839909">
                  <a:extLst>
                    <a:ext uri="{9D8B030D-6E8A-4147-A177-3AD203B41FA5}">
                      <a16:colId xmlns:a16="http://schemas.microsoft.com/office/drawing/2014/main" val="1139711199"/>
                    </a:ext>
                  </a:extLst>
                </a:gridCol>
                <a:gridCol w="275263">
                  <a:extLst>
                    <a:ext uri="{9D8B030D-6E8A-4147-A177-3AD203B41FA5}">
                      <a16:colId xmlns:a16="http://schemas.microsoft.com/office/drawing/2014/main" val="924294997"/>
                    </a:ext>
                  </a:extLst>
                </a:gridCol>
                <a:gridCol w="1839909">
                  <a:extLst>
                    <a:ext uri="{9D8B030D-6E8A-4147-A177-3AD203B41FA5}">
                      <a16:colId xmlns:a16="http://schemas.microsoft.com/office/drawing/2014/main" val="2299726584"/>
                    </a:ext>
                  </a:extLst>
                </a:gridCol>
                <a:gridCol w="275263">
                  <a:extLst>
                    <a:ext uri="{9D8B030D-6E8A-4147-A177-3AD203B41FA5}">
                      <a16:colId xmlns:a16="http://schemas.microsoft.com/office/drawing/2014/main" val="677442230"/>
                    </a:ext>
                  </a:extLst>
                </a:gridCol>
                <a:gridCol w="1970299">
                  <a:extLst>
                    <a:ext uri="{9D8B030D-6E8A-4147-A177-3AD203B41FA5}">
                      <a16:colId xmlns:a16="http://schemas.microsoft.com/office/drawing/2014/main" val="1854288870"/>
                    </a:ext>
                  </a:extLst>
                </a:gridCol>
                <a:gridCol w="275263">
                  <a:extLst>
                    <a:ext uri="{9D8B030D-6E8A-4147-A177-3AD203B41FA5}">
                      <a16:colId xmlns:a16="http://schemas.microsoft.com/office/drawing/2014/main" val="2980423628"/>
                    </a:ext>
                  </a:extLst>
                </a:gridCol>
                <a:gridCol w="1738498">
                  <a:extLst>
                    <a:ext uri="{9D8B030D-6E8A-4147-A177-3AD203B41FA5}">
                      <a16:colId xmlns:a16="http://schemas.microsoft.com/office/drawing/2014/main" val="1468865511"/>
                    </a:ext>
                  </a:extLst>
                </a:gridCol>
              </a:tblGrid>
              <a:tr h="550693">
                <a:tc>
                  <a:txBody>
                    <a:bodyPr/>
                    <a:lstStyle/>
                    <a:p>
                      <a:pPr marL="0" algn="l" defTabSz="914400" rtl="0" eaLnBrk="1" fontAlgn="ctr" latinLnBrk="0" hangingPunct="1"/>
                      <a:endParaRPr lang="it-IT" sz="16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600" b="1" u="none" strike="noStrike" kern="1200" dirty="0">
                          <a:solidFill>
                            <a:schemeClr val="tx1">
                              <a:lumMod val="75000"/>
                              <a:lumOff val="25000"/>
                            </a:schemeClr>
                          </a:solidFill>
                          <a:effectLst/>
                          <a:latin typeface="+mn-lt"/>
                          <a:ea typeface="+mn-ea"/>
                          <a:cs typeface="+mn-cs"/>
                        </a:rPr>
                        <a:t>2021                        </a:t>
                      </a:r>
                      <a:r>
                        <a:rPr lang="it-IT" sz="1600" b="0" u="none" strike="noStrike" kern="1200" dirty="0">
                          <a:solidFill>
                            <a:schemeClr val="tx1">
                              <a:lumMod val="75000"/>
                              <a:lumOff val="25000"/>
                            </a:schemeClr>
                          </a:solidFill>
                          <a:effectLst/>
                          <a:latin typeface="+mn-lt"/>
                          <a:ea typeface="+mn-ea"/>
                          <a:cs typeface="+mn-cs"/>
                        </a:rPr>
                        <a:t>con 12.474 soci</a:t>
                      </a:r>
                    </a:p>
                  </a:txBody>
                  <a:tcPr marL="12709" marR="12709" marT="12709"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it-IT" sz="1600" b="1" u="none" strike="noStrike" kern="1200">
                          <a:solidFill>
                            <a:schemeClr val="tx1">
                              <a:lumMod val="75000"/>
                              <a:lumOff val="25000"/>
                            </a:schemeClr>
                          </a:solidFill>
                          <a:effectLst/>
                          <a:latin typeface="+mn-lt"/>
                          <a:ea typeface="+mn-ea"/>
                          <a:cs typeface="+mn-cs"/>
                        </a:rPr>
                        <a:t> </a:t>
                      </a:r>
                      <a:endParaRPr lang="it-IT" sz="16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600" b="1" u="none" strike="noStrike" kern="1200" dirty="0">
                          <a:solidFill>
                            <a:schemeClr val="tx1">
                              <a:lumMod val="75000"/>
                              <a:lumOff val="25000"/>
                            </a:schemeClr>
                          </a:solidFill>
                          <a:effectLst/>
                          <a:latin typeface="+mn-lt"/>
                          <a:ea typeface="+mn-ea"/>
                          <a:cs typeface="+mn-cs"/>
                        </a:rPr>
                        <a:t>2022                        </a:t>
                      </a:r>
                      <a:r>
                        <a:rPr lang="it-IT" sz="1600" b="0" u="none" strike="noStrike" kern="1200" dirty="0">
                          <a:solidFill>
                            <a:schemeClr val="tx1">
                              <a:lumMod val="75000"/>
                              <a:lumOff val="25000"/>
                            </a:schemeClr>
                          </a:solidFill>
                          <a:effectLst/>
                          <a:latin typeface="+mn-lt"/>
                          <a:ea typeface="+mn-ea"/>
                          <a:cs typeface="+mn-cs"/>
                        </a:rPr>
                        <a:t>con 19.217 soci</a:t>
                      </a:r>
                    </a:p>
                  </a:txBody>
                  <a:tcPr marL="12709" marR="12709" marT="12709"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it-IT" sz="1600" b="0"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600" b="1" u="none" strike="noStrike" kern="1200" dirty="0">
                          <a:solidFill>
                            <a:schemeClr val="tx1">
                              <a:lumMod val="75000"/>
                              <a:lumOff val="25000"/>
                            </a:schemeClr>
                          </a:solidFill>
                          <a:effectLst/>
                          <a:latin typeface="+mn-lt"/>
                          <a:ea typeface="+mn-ea"/>
                          <a:cs typeface="+mn-cs"/>
                        </a:rPr>
                        <a:t>PREV. 2023 </a:t>
                      </a:r>
                    </a:p>
                    <a:p>
                      <a:pPr marL="0" marR="0" lvl="0" indent="0" algn="ctr" defTabSz="914400" rtl="0" eaLnBrk="1" fontAlgn="ctr" latinLnBrk="0" hangingPunct="1">
                        <a:lnSpc>
                          <a:spcPct val="100000"/>
                        </a:lnSpc>
                        <a:spcBef>
                          <a:spcPts val="0"/>
                        </a:spcBef>
                        <a:spcAft>
                          <a:spcPts val="0"/>
                        </a:spcAft>
                        <a:buClrTx/>
                        <a:buSzTx/>
                        <a:buFontTx/>
                        <a:buNone/>
                        <a:tabLst/>
                        <a:defRPr/>
                      </a:pPr>
                      <a:r>
                        <a:rPr lang="it-IT" sz="1600" b="0" u="none" strike="noStrike" kern="1200" dirty="0">
                          <a:solidFill>
                            <a:schemeClr val="tx1">
                              <a:lumMod val="75000"/>
                              <a:lumOff val="25000"/>
                            </a:schemeClr>
                          </a:solidFill>
                          <a:effectLst/>
                          <a:latin typeface="+mn-lt"/>
                          <a:ea typeface="+mn-ea"/>
                          <a:cs typeface="+mn-cs"/>
                        </a:rPr>
                        <a:t>con 20.000 soci</a:t>
                      </a:r>
                    </a:p>
                  </a:txBody>
                  <a:tcPr marL="12709" marR="12709" marT="12709"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ctr" defTabSz="914400" rtl="0" eaLnBrk="1" fontAlgn="ctr" latinLnBrk="0" hangingPunct="1"/>
                      <a:endParaRPr lang="it-IT" sz="1600" b="1" u="none" strike="noStrike" kern="1200" dirty="0">
                        <a:solidFill>
                          <a:schemeClr val="tx1">
                            <a:lumMod val="75000"/>
                            <a:lumOff val="25000"/>
                          </a:schemeClr>
                        </a:solidFill>
                        <a:effectLst/>
                        <a:latin typeface="+mn-lt"/>
                        <a:ea typeface="+mn-ea"/>
                        <a:cs typeface="+mn-cs"/>
                      </a:endParaRPr>
                    </a:p>
                  </a:txBody>
                  <a:tcPr marL="12709" marR="12709" marT="12709" marB="0" anchor="ctr">
                    <a:lnL w="12700" cmpd="sng">
                      <a:noFill/>
                    </a:lnL>
                    <a:lnR w="12700" cap="flat" cmpd="sng" algn="ctr">
                      <a:solidFill>
                        <a:schemeClr val="bg1">
                          <a:lumMod val="6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ctr" defTabSz="914400" rtl="0" eaLnBrk="1" fontAlgn="ctr" latinLnBrk="0" hangingPunct="1"/>
                      <a:r>
                        <a:rPr lang="it-IT" sz="1600" b="1" u="none" strike="noStrike" kern="1200" dirty="0">
                          <a:solidFill>
                            <a:schemeClr val="tx1">
                              <a:lumMod val="75000"/>
                              <a:lumOff val="25000"/>
                            </a:schemeClr>
                          </a:solidFill>
                          <a:effectLst/>
                          <a:latin typeface="+mn-lt"/>
                          <a:ea typeface="+mn-ea"/>
                          <a:cs typeface="+mn-cs"/>
                        </a:rPr>
                        <a:t>PREV. 2023 </a:t>
                      </a:r>
                    </a:p>
                    <a:p>
                      <a:pPr marL="0" algn="ctr" defTabSz="914400" rtl="0" eaLnBrk="1" fontAlgn="ctr" latinLnBrk="0" hangingPunct="1"/>
                      <a:r>
                        <a:rPr lang="it-IT" sz="1600" b="0" u="none" strike="noStrike" kern="1200" dirty="0">
                          <a:solidFill>
                            <a:schemeClr val="tx1">
                              <a:lumMod val="75000"/>
                              <a:lumOff val="25000"/>
                            </a:schemeClr>
                          </a:solidFill>
                          <a:effectLst/>
                          <a:latin typeface="+mn-lt"/>
                          <a:ea typeface="+mn-ea"/>
                          <a:cs typeface="+mn-cs"/>
                        </a:rPr>
                        <a:t>con 22.000 soci</a:t>
                      </a:r>
                    </a:p>
                  </a:txBody>
                  <a:tcPr marL="12709" marR="12709" marT="12709" marB="0" anchor="ctr">
                    <a:lnL w="12700" cap="flat" cmpd="sng" algn="ctr">
                      <a:solidFill>
                        <a:schemeClr val="bg1">
                          <a:lumMod val="6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07547846"/>
                  </a:ext>
                </a:extLst>
              </a:tr>
            </a:tbl>
          </a:graphicData>
        </a:graphic>
      </p:graphicFrame>
      <p:graphicFrame>
        <p:nvGraphicFramePr>
          <p:cNvPr id="12" name="Tabella 11">
            <a:extLst>
              <a:ext uri="{FF2B5EF4-FFF2-40B4-BE49-F238E27FC236}">
                <a16:creationId xmlns:a16="http://schemas.microsoft.com/office/drawing/2014/main" id="{7111E196-576B-40E7-89EB-928A4A85F8D4}"/>
              </a:ext>
            </a:extLst>
          </p:cNvPr>
          <p:cNvGraphicFramePr>
            <a:graphicFrameLocks noGrp="1"/>
          </p:cNvGraphicFramePr>
          <p:nvPr>
            <p:extLst>
              <p:ext uri="{D42A27DB-BD31-4B8C-83A1-F6EECF244321}">
                <p14:modId xmlns:p14="http://schemas.microsoft.com/office/powerpoint/2010/main" val="2928695671"/>
              </p:ext>
            </p:extLst>
          </p:nvPr>
        </p:nvGraphicFramePr>
        <p:xfrm>
          <a:off x="472441" y="4496518"/>
          <a:ext cx="11247118" cy="555954"/>
        </p:xfrm>
        <a:graphic>
          <a:graphicData uri="http://schemas.openxmlformats.org/drawingml/2006/table">
            <a:tbl>
              <a:tblPr>
                <a:tableStyleId>{5C22544A-7EE6-4342-B048-85BDC9FD1C3A}</a:tableStyleId>
              </a:tblPr>
              <a:tblGrid>
                <a:gridCol w="3010591">
                  <a:extLst>
                    <a:ext uri="{9D8B030D-6E8A-4147-A177-3AD203B41FA5}">
                      <a16:colId xmlns:a16="http://schemas.microsoft.com/office/drawing/2014/main" val="493100147"/>
                    </a:ext>
                  </a:extLst>
                </a:gridCol>
                <a:gridCol w="1862032">
                  <a:extLst>
                    <a:ext uri="{9D8B030D-6E8A-4147-A177-3AD203B41FA5}">
                      <a16:colId xmlns:a16="http://schemas.microsoft.com/office/drawing/2014/main" val="2711869357"/>
                    </a:ext>
                  </a:extLst>
                </a:gridCol>
                <a:gridCol w="275263">
                  <a:extLst>
                    <a:ext uri="{9D8B030D-6E8A-4147-A177-3AD203B41FA5}">
                      <a16:colId xmlns:a16="http://schemas.microsoft.com/office/drawing/2014/main" val="564222777"/>
                    </a:ext>
                  </a:extLst>
                </a:gridCol>
                <a:gridCol w="1839909">
                  <a:extLst>
                    <a:ext uri="{9D8B030D-6E8A-4147-A177-3AD203B41FA5}">
                      <a16:colId xmlns:a16="http://schemas.microsoft.com/office/drawing/2014/main" val="129943486"/>
                    </a:ext>
                  </a:extLst>
                </a:gridCol>
                <a:gridCol w="275263">
                  <a:extLst>
                    <a:ext uri="{9D8B030D-6E8A-4147-A177-3AD203B41FA5}">
                      <a16:colId xmlns:a16="http://schemas.microsoft.com/office/drawing/2014/main" val="1974980182"/>
                    </a:ext>
                  </a:extLst>
                </a:gridCol>
                <a:gridCol w="1970299">
                  <a:extLst>
                    <a:ext uri="{9D8B030D-6E8A-4147-A177-3AD203B41FA5}">
                      <a16:colId xmlns:a16="http://schemas.microsoft.com/office/drawing/2014/main" val="837284610"/>
                    </a:ext>
                  </a:extLst>
                </a:gridCol>
                <a:gridCol w="275263">
                  <a:extLst>
                    <a:ext uri="{9D8B030D-6E8A-4147-A177-3AD203B41FA5}">
                      <a16:colId xmlns:a16="http://schemas.microsoft.com/office/drawing/2014/main" val="104891788"/>
                    </a:ext>
                  </a:extLst>
                </a:gridCol>
                <a:gridCol w="1738498">
                  <a:extLst>
                    <a:ext uri="{9D8B030D-6E8A-4147-A177-3AD203B41FA5}">
                      <a16:colId xmlns:a16="http://schemas.microsoft.com/office/drawing/2014/main" val="1374284763"/>
                    </a:ext>
                  </a:extLst>
                </a:gridCol>
              </a:tblGrid>
              <a:tr h="555954">
                <a:tc>
                  <a:txBody>
                    <a:bodyPr/>
                    <a:lstStyle/>
                    <a:p>
                      <a:pPr marL="0" algn="l" defTabSz="914400" rtl="0" eaLnBrk="1" fontAlgn="ctr" latinLnBrk="0" hangingPunct="1"/>
                      <a:r>
                        <a:rPr lang="it-IT" sz="2000" b="1" u="none" strike="noStrike" kern="1200" dirty="0">
                          <a:solidFill>
                            <a:schemeClr val="bg1">
                              <a:lumMod val="50000"/>
                            </a:schemeClr>
                          </a:solidFill>
                          <a:effectLst/>
                          <a:latin typeface="+mn-lt"/>
                          <a:ea typeface="+mn-ea"/>
                          <a:cs typeface="+mn-cs"/>
                        </a:rPr>
                        <a:t>UTILE/PERDITA</a:t>
                      </a: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it-IT" sz="2000" b="1" u="none" strike="noStrike" kern="1200" dirty="0">
                          <a:solidFill>
                            <a:schemeClr val="bg1">
                              <a:lumMod val="50000"/>
                            </a:schemeClr>
                          </a:solidFill>
                          <a:effectLst/>
                          <a:latin typeface="+mn-lt"/>
                          <a:ea typeface="+mn-ea"/>
                          <a:cs typeface="+mn-cs"/>
                        </a:rPr>
                        <a:t>13.199,03 €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2000" b="1" u="none" strike="noStrike" kern="1200" dirty="0">
                        <a:solidFill>
                          <a:schemeClr val="bg1">
                            <a:lumMod val="50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b="1" u="none" strike="noStrike" kern="1200" dirty="0">
                          <a:solidFill>
                            <a:schemeClr val="bg1">
                              <a:lumMod val="50000"/>
                            </a:schemeClr>
                          </a:solidFill>
                          <a:effectLst/>
                          <a:latin typeface="+mn-lt"/>
                          <a:ea typeface="+mn-ea"/>
                          <a:cs typeface="+mn-cs"/>
                        </a:rPr>
                        <a:t>-31.196,75 €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endParaRPr lang="it-IT" sz="2000" b="1" u="none" strike="noStrike" kern="1200" dirty="0">
                        <a:solidFill>
                          <a:schemeClr val="bg1">
                            <a:lumMod val="50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it-IT" sz="2000" b="1" u="none" strike="noStrike" kern="1200" dirty="0">
                          <a:solidFill>
                            <a:schemeClr val="bg1">
                              <a:lumMod val="50000"/>
                            </a:schemeClr>
                          </a:solidFill>
                          <a:effectLst/>
                          <a:latin typeface="+mn-lt"/>
                          <a:ea typeface="+mn-ea"/>
                          <a:cs typeface="+mn-cs"/>
                        </a:rPr>
                        <a:t>-5.320,00 €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endParaRPr lang="it-IT" sz="2000" b="1" u="none" strike="noStrike" kern="1200" dirty="0">
                        <a:solidFill>
                          <a:schemeClr val="bg1">
                            <a:lumMod val="50000"/>
                          </a:schemeClr>
                        </a:solidFill>
                        <a:effectLst/>
                        <a:latin typeface="+mn-lt"/>
                        <a:ea typeface="+mn-ea"/>
                        <a:cs typeface="+mn-cs"/>
                      </a:endParaRPr>
                    </a:p>
                  </a:txBody>
                  <a:tcPr marL="8257" marR="8257" marT="8257" marB="0" anchor="ctr">
                    <a:lnL w="12700" cmpd="sng">
                      <a:noFill/>
                    </a:lnL>
                    <a:lnR w="12700" cap="flat" cmpd="sng" algn="ctr">
                      <a:solidFill>
                        <a:schemeClr val="bg1">
                          <a:lumMod val="65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marL="0" algn="r" defTabSz="914400" rtl="0" eaLnBrk="1" fontAlgn="ctr" latinLnBrk="0" hangingPunct="1"/>
                      <a:r>
                        <a:rPr lang="it-IT" sz="2000" b="1" u="none" strike="noStrike" kern="1200" dirty="0">
                          <a:solidFill>
                            <a:schemeClr val="bg1">
                              <a:lumMod val="50000"/>
                            </a:schemeClr>
                          </a:solidFill>
                          <a:effectLst/>
                          <a:latin typeface="+mn-lt"/>
                          <a:ea typeface="+mn-ea"/>
                          <a:cs typeface="+mn-cs"/>
                        </a:rPr>
                        <a:t>-1.320,00 €</a:t>
                      </a:r>
                    </a:p>
                  </a:txBody>
                  <a:tcPr marL="8257" marR="8257" marT="8257" marB="0" anchor="ctr">
                    <a:lnL w="12700" cap="flat" cmpd="sng" algn="ctr">
                      <a:solidFill>
                        <a:schemeClr val="bg1">
                          <a:lumMod val="65000"/>
                        </a:schemeClr>
                      </a:solid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805649159"/>
                  </a:ext>
                </a:extLst>
              </a:tr>
            </a:tbl>
          </a:graphicData>
        </a:graphic>
      </p:graphicFrame>
      <p:pic>
        <p:nvPicPr>
          <p:cNvPr id="16" name="Picture 2" descr="tessera_img_1">
            <a:extLst>
              <a:ext uri="{FF2B5EF4-FFF2-40B4-BE49-F238E27FC236}">
                <a16:creationId xmlns:a16="http://schemas.microsoft.com/office/drawing/2014/main" id="{221C3454-23B0-4A56-AF08-E569426DD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105" y="89253"/>
            <a:ext cx="1592575" cy="159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41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6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638881" y="639193"/>
            <a:ext cx="5676953" cy="3573516"/>
          </a:xfrm>
        </p:spPr>
        <p:txBody>
          <a:bodyPr>
            <a:normAutofit/>
          </a:bodyPr>
          <a:lstStyle/>
          <a:p>
            <a:pPr algn="l"/>
            <a:r>
              <a:rPr lang="it-IT" sz="6100" dirty="0">
                <a:solidFill>
                  <a:schemeClr val="tx2"/>
                </a:solidFill>
              </a:rPr>
              <a:t>Avvisi dalla segreteria</a:t>
            </a:r>
          </a:p>
        </p:txBody>
      </p:sp>
      <p:sp>
        <p:nvSpPr>
          <p:cNvPr id="3" name="Sottotitolo 2">
            <a:extLst>
              <a:ext uri="{FF2B5EF4-FFF2-40B4-BE49-F238E27FC236}">
                <a16:creationId xmlns:a16="http://schemas.microsoft.com/office/drawing/2014/main" id="{005E0571-C199-4A32-A3CB-E0A2456EC743}"/>
              </a:ext>
            </a:extLst>
          </p:cNvPr>
          <p:cNvSpPr>
            <a:spLocks noGrp="1"/>
          </p:cNvSpPr>
          <p:nvPr>
            <p:ph type="subTitle" idx="1"/>
          </p:nvPr>
        </p:nvSpPr>
        <p:spPr>
          <a:xfrm>
            <a:off x="638882" y="4631161"/>
            <a:ext cx="3571810" cy="1559327"/>
          </a:xfrm>
        </p:spPr>
        <p:txBody>
          <a:bodyPr>
            <a:normAutofit/>
          </a:bodyPr>
          <a:lstStyle/>
          <a:p>
            <a:pPr algn="l"/>
            <a:r>
              <a:rPr lang="it-IT" dirty="0">
                <a:solidFill>
                  <a:schemeClr val="tx2"/>
                </a:solidFill>
              </a:rPr>
              <a:t>NOI Trento APS</a:t>
            </a:r>
          </a:p>
        </p:txBody>
      </p:sp>
      <p:sp>
        <p:nvSpPr>
          <p:cNvPr id="9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Marketing">
            <a:extLst>
              <a:ext uri="{FF2B5EF4-FFF2-40B4-BE49-F238E27FC236}">
                <a16:creationId xmlns:a16="http://schemas.microsoft.com/office/drawing/2014/main" id="{54351BFE-DFBB-434A-9DFF-ECF574345257}"/>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flipH="1">
            <a:off x="7797339" y="2439105"/>
            <a:ext cx="3751383" cy="375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51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7B02765-1805-40DD-84DD-A9BA31A2FB7A}"/>
              </a:ext>
            </a:extLst>
          </p:cNvPr>
          <p:cNvSpPr txBox="1">
            <a:spLocks/>
          </p:cNvSpPr>
          <p:nvPr/>
        </p:nvSpPr>
        <p:spPr>
          <a:xfrm>
            <a:off x="771698" y="726978"/>
            <a:ext cx="5196840" cy="7237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Firma digitale</a:t>
            </a:r>
          </a:p>
        </p:txBody>
      </p:sp>
      <p:sp>
        <p:nvSpPr>
          <p:cNvPr id="15" name="Segnaposto contenuto 3">
            <a:extLst>
              <a:ext uri="{FF2B5EF4-FFF2-40B4-BE49-F238E27FC236}">
                <a16:creationId xmlns:a16="http://schemas.microsoft.com/office/drawing/2014/main" id="{12B3044D-2329-48DE-9876-C586407B5ECF}"/>
              </a:ext>
            </a:extLst>
          </p:cNvPr>
          <p:cNvSpPr txBox="1">
            <a:spLocks/>
          </p:cNvSpPr>
          <p:nvPr/>
        </p:nvSpPr>
        <p:spPr>
          <a:xfrm>
            <a:off x="837404" y="1913528"/>
            <a:ext cx="10517191" cy="22230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Aft>
                <a:spcPts val="600"/>
              </a:spcAft>
            </a:pPr>
            <a:r>
              <a:rPr lang="it-IT" sz="2800" dirty="0">
                <a:solidFill>
                  <a:schemeClr val="tx2"/>
                </a:solidFill>
              </a:rPr>
              <a:t>Per il RUNTS e le comunicazioni con le PA ogni circolo conviene che si doti di una firma digitale, se possibile a nome del/la presidente o di un membro del direttivo.</a:t>
            </a:r>
          </a:p>
        </p:txBody>
      </p:sp>
      <p:pic>
        <p:nvPicPr>
          <p:cNvPr id="6146" name="Picture 2" descr="img_box_associazione">
            <a:extLst>
              <a:ext uri="{FF2B5EF4-FFF2-40B4-BE49-F238E27FC236}">
                <a16:creationId xmlns:a16="http://schemas.microsoft.com/office/drawing/2014/main" id="{831BDEAD-BDAF-4A1B-896D-E6D163AC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6811" y="4281055"/>
            <a:ext cx="2233872" cy="22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280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678437" y="1380447"/>
            <a:ext cx="3768917" cy="4693549"/>
          </a:xfrm>
        </p:spPr>
        <p:txBody>
          <a:bodyPr>
            <a:noAutofit/>
          </a:bodyPr>
          <a:lstStyle/>
          <a:p>
            <a:pPr algn="l"/>
            <a:br>
              <a:rPr lang="it-IT" sz="2400" dirty="0">
                <a:solidFill>
                  <a:schemeClr val="tx2"/>
                </a:solidFill>
              </a:rPr>
            </a:br>
            <a:br>
              <a:rPr lang="it-IT" sz="2400" dirty="0">
                <a:solidFill>
                  <a:schemeClr val="tx2"/>
                </a:solidFill>
              </a:rPr>
            </a:br>
            <a:br>
              <a:rPr lang="it-IT" sz="2400" dirty="0">
                <a:solidFill>
                  <a:schemeClr val="tx2"/>
                </a:solidFill>
              </a:rPr>
            </a:br>
            <a:br>
              <a:rPr lang="it-IT" sz="2400" dirty="0">
                <a:solidFill>
                  <a:schemeClr val="tx2"/>
                </a:solidFill>
              </a:rPr>
            </a:br>
            <a:r>
              <a:rPr lang="it-IT" sz="2800" dirty="0">
                <a:solidFill>
                  <a:schemeClr val="tx2"/>
                </a:solidFill>
              </a:rPr>
              <a:t>Invochiamo la tua presenza</a:t>
            </a:r>
            <a:br>
              <a:rPr lang="it-IT" sz="2800" dirty="0">
                <a:solidFill>
                  <a:schemeClr val="tx2"/>
                </a:solidFill>
              </a:rPr>
            </a:br>
            <a:r>
              <a:rPr lang="it-IT" sz="2800" dirty="0">
                <a:solidFill>
                  <a:schemeClr val="tx2"/>
                </a:solidFill>
              </a:rPr>
              <a:t>Vieni Signor</a:t>
            </a:r>
            <a:br>
              <a:rPr lang="it-IT" sz="2800" dirty="0">
                <a:solidFill>
                  <a:schemeClr val="tx2"/>
                </a:solidFill>
              </a:rPr>
            </a:br>
            <a:r>
              <a:rPr lang="it-IT" sz="2800" dirty="0">
                <a:solidFill>
                  <a:schemeClr val="tx2"/>
                </a:solidFill>
              </a:rPr>
              <a:t>Invochiamo la tua presenza</a:t>
            </a:r>
            <a:br>
              <a:rPr lang="it-IT" sz="2800" dirty="0">
                <a:solidFill>
                  <a:schemeClr val="tx2"/>
                </a:solidFill>
              </a:rPr>
            </a:br>
            <a:r>
              <a:rPr lang="it-IT" sz="2800" dirty="0">
                <a:solidFill>
                  <a:schemeClr val="tx2"/>
                </a:solidFill>
              </a:rPr>
              <a:t>Scendi su di noi</a:t>
            </a:r>
            <a:br>
              <a:rPr lang="it-IT" sz="2800" dirty="0">
                <a:solidFill>
                  <a:schemeClr val="tx2"/>
                </a:solidFill>
              </a:rPr>
            </a:br>
            <a:r>
              <a:rPr lang="it-IT" sz="2800" dirty="0">
                <a:solidFill>
                  <a:schemeClr val="tx2"/>
                </a:solidFill>
              </a:rPr>
              <a:t>Vieni luce dei cuori</a:t>
            </a:r>
            <a:br>
              <a:rPr lang="it-IT" sz="2800" dirty="0">
                <a:solidFill>
                  <a:schemeClr val="tx2"/>
                </a:solidFill>
              </a:rPr>
            </a:br>
            <a:r>
              <a:rPr lang="it-IT" sz="2800" dirty="0">
                <a:solidFill>
                  <a:schemeClr val="tx2"/>
                </a:solidFill>
              </a:rPr>
              <a:t>Dona forza e fedeltà</a:t>
            </a:r>
            <a:br>
              <a:rPr lang="it-IT" sz="2800" dirty="0">
                <a:solidFill>
                  <a:schemeClr val="tx2"/>
                </a:solidFill>
              </a:rPr>
            </a:br>
            <a:r>
              <a:rPr lang="it-IT" sz="2800" dirty="0">
                <a:solidFill>
                  <a:schemeClr val="tx2"/>
                </a:solidFill>
              </a:rPr>
              <a:t>Fuoco eterno d'amore</a:t>
            </a:r>
            <a:br>
              <a:rPr lang="it-IT" sz="2800" dirty="0">
                <a:solidFill>
                  <a:schemeClr val="tx2"/>
                </a:solidFill>
              </a:rPr>
            </a:br>
            <a:r>
              <a:rPr lang="it-IT" sz="2800" dirty="0">
                <a:solidFill>
                  <a:schemeClr val="tx2"/>
                </a:solidFill>
              </a:rPr>
              <a:t>Questa vita offriamo a te</a:t>
            </a:r>
            <a:br>
              <a:rPr lang="it-IT" sz="2400" dirty="0">
                <a:solidFill>
                  <a:schemeClr val="tx2"/>
                </a:solidFill>
              </a:rPr>
            </a:br>
            <a:endParaRPr lang="it-IT" sz="2400" dirty="0">
              <a:solidFill>
                <a:schemeClr val="tx2"/>
              </a:solidFill>
            </a:endParaRP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01E153C7-5D91-881A-201A-CA05117435E7}"/>
              </a:ext>
            </a:extLst>
          </p:cNvPr>
          <p:cNvSpPr txBox="1"/>
          <p:nvPr/>
        </p:nvSpPr>
        <p:spPr>
          <a:xfrm>
            <a:off x="6331813" y="1611332"/>
            <a:ext cx="4999839" cy="3970318"/>
          </a:xfrm>
          <a:prstGeom prst="rect">
            <a:avLst/>
          </a:prstGeom>
          <a:noFill/>
        </p:spPr>
        <p:txBody>
          <a:bodyPr wrap="square" rtlCol="0">
            <a:spAutoFit/>
          </a:bodyPr>
          <a:lstStyle/>
          <a:p>
            <a:r>
              <a:rPr lang="it-IT" sz="2800" i="1" dirty="0">
                <a:solidFill>
                  <a:schemeClr val="tx2"/>
                </a:solidFill>
                <a:latin typeface="+mj-lt"/>
                <a:ea typeface="+mj-ea"/>
                <a:cs typeface="+mj-cs"/>
              </a:rPr>
              <a:t>Vieni spirito</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spirito</a:t>
            </a:r>
            <a:br>
              <a:rPr lang="it-IT" sz="2800" i="1" dirty="0">
                <a:solidFill>
                  <a:schemeClr val="tx2"/>
                </a:solidFill>
                <a:latin typeface="+mj-lt"/>
                <a:ea typeface="+mj-ea"/>
                <a:cs typeface="+mj-cs"/>
              </a:rPr>
            </a:br>
            <a:r>
              <a:rPr lang="it-IT" sz="2800" i="1" dirty="0">
                <a:solidFill>
                  <a:schemeClr val="tx2"/>
                </a:solidFill>
                <a:latin typeface="+mj-lt"/>
                <a:ea typeface="+mj-ea"/>
                <a:cs typeface="+mj-cs"/>
              </a:rPr>
              <a:t>Scendi su di noi</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spirito</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spirito</a:t>
            </a:r>
            <a:br>
              <a:rPr lang="it-IT" sz="2800" i="1" dirty="0">
                <a:solidFill>
                  <a:schemeClr val="tx2"/>
                </a:solidFill>
                <a:latin typeface="+mj-lt"/>
                <a:ea typeface="+mj-ea"/>
                <a:cs typeface="+mj-cs"/>
              </a:rPr>
            </a:br>
            <a:r>
              <a:rPr lang="it-IT" sz="2800" i="1" dirty="0">
                <a:solidFill>
                  <a:schemeClr val="tx2"/>
                </a:solidFill>
                <a:latin typeface="+mj-lt"/>
                <a:ea typeface="+mj-ea"/>
                <a:cs typeface="+mj-cs"/>
              </a:rPr>
              <a:t>Scendi su di noi</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su noi</a:t>
            </a:r>
            <a:br>
              <a:rPr lang="it-IT" sz="2800" i="1" dirty="0">
                <a:solidFill>
                  <a:schemeClr val="tx2"/>
                </a:solidFill>
                <a:latin typeface="+mj-lt"/>
                <a:ea typeface="+mj-ea"/>
                <a:cs typeface="+mj-cs"/>
              </a:rPr>
            </a:br>
            <a:r>
              <a:rPr lang="it-IT" sz="2800" i="1" dirty="0" err="1">
                <a:solidFill>
                  <a:schemeClr val="tx2"/>
                </a:solidFill>
                <a:latin typeface="+mj-lt"/>
                <a:ea typeface="+mj-ea"/>
                <a:cs typeface="+mj-cs"/>
              </a:rPr>
              <a:t>Maranathà</a:t>
            </a:r>
            <a:br>
              <a:rPr lang="it-IT" sz="2800" i="1" dirty="0">
                <a:solidFill>
                  <a:schemeClr val="tx2"/>
                </a:solidFill>
                <a:latin typeface="+mj-lt"/>
                <a:ea typeface="+mj-ea"/>
                <a:cs typeface="+mj-cs"/>
              </a:rPr>
            </a:br>
            <a:r>
              <a:rPr lang="it-IT" sz="2800" i="1" dirty="0">
                <a:solidFill>
                  <a:schemeClr val="tx2"/>
                </a:solidFill>
                <a:latin typeface="+mj-lt"/>
                <a:ea typeface="+mj-ea"/>
                <a:cs typeface="+mj-cs"/>
              </a:rPr>
              <a:t>Vieni su noi spirito</a:t>
            </a:r>
          </a:p>
        </p:txBody>
      </p:sp>
    </p:spTree>
    <p:extLst>
      <p:ext uri="{BB962C8B-B14F-4D97-AF65-F5344CB8AC3E}">
        <p14:creationId xmlns:p14="http://schemas.microsoft.com/office/powerpoint/2010/main" val="3022188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7B02765-1805-40DD-84DD-A9BA31A2FB7A}"/>
              </a:ext>
            </a:extLst>
          </p:cNvPr>
          <p:cNvSpPr txBox="1">
            <a:spLocks/>
          </p:cNvSpPr>
          <p:nvPr/>
        </p:nvSpPr>
        <p:spPr>
          <a:xfrm>
            <a:off x="771698" y="456042"/>
            <a:ext cx="5196840" cy="7237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RUNTS</a:t>
            </a:r>
          </a:p>
        </p:txBody>
      </p:sp>
      <p:sp>
        <p:nvSpPr>
          <p:cNvPr id="15" name="Segnaposto contenuto 3">
            <a:extLst>
              <a:ext uri="{FF2B5EF4-FFF2-40B4-BE49-F238E27FC236}">
                <a16:creationId xmlns:a16="http://schemas.microsoft.com/office/drawing/2014/main" id="{12B3044D-2329-48DE-9876-C586407B5ECF}"/>
              </a:ext>
            </a:extLst>
          </p:cNvPr>
          <p:cNvSpPr txBox="1">
            <a:spLocks/>
          </p:cNvSpPr>
          <p:nvPr/>
        </p:nvSpPr>
        <p:spPr>
          <a:xfrm>
            <a:off x="837404" y="1112016"/>
            <a:ext cx="10517191" cy="2223081"/>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600"/>
              </a:spcAft>
            </a:pPr>
            <a:r>
              <a:rPr lang="it-IT" sz="2800" dirty="0">
                <a:solidFill>
                  <a:schemeClr val="tx2"/>
                </a:solidFill>
              </a:rPr>
              <a:t>Per operare sul RUNTS è necessario che almeno un membro del direttivo abbia:</a:t>
            </a:r>
          </a:p>
          <a:p>
            <a:pPr marL="457200" indent="-457200" algn="l">
              <a:lnSpc>
                <a:spcPct val="120000"/>
              </a:lnSpc>
              <a:spcAft>
                <a:spcPts val="600"/>
              </a:spcAft>
              <a:buFontTx/>
              <a:buChar char="-"/>
            </a:pPr>
            <a:r>
              <a:rPr lang="it-IT" sz="2800" dirty="0" err="1">
                <a:solidFill>
                  <a:schemeClr val="tx2"/>
                </a:solidFill>
              </a:rPr>
              <a:t>Spid</a:t>
            </a:r>
            <a:r>
              <a:rPr lang="it-IT" sz="2800" dirty="0">
                <a:solidFill>
                  <a:schemeClr val="tx2"/>
                </a:solidFill>
              </a:rPr>
              <a:t> (personale)</a:t>
            </a:r>
          </a:p>
          <a:p>
            <a:pPr marL="457200" indent="-457200" algn="l">
              <a:lnSpc>
                <a:spcPct val="120000"/>
              </a:lnSpc>
              <a:spcAft>
                <a:spcPts val="600"/>
              </a:spcAft>
              <a:buFontTx/>
              <a:buChar char="-"/>
            </a:pPr>
            <a:r>
              <a:rPr lang="it-IT" sz="2800" dirty="0">
                <a:solidFill>
                  <a:schemeClr val="tx2"/>
                </a:solidFill>
              </a:rPr>
              <a:t>Firma digitale (personale)</a:t>
            </a:r>
          </a:p>
          <a:p>
            <a:pPr marL="457200" indent="-457200" algn="l">
              <a:lnSpc>
                <a:spcPct val="120000"/>
              </a:lnSpc>
              <a:spcAft>
                <a:spcPts val="600"/>
              </a:spcAft>
              <a:buFontTx/>
              <a:buChar char="-"/>
            </a:pPr>
            <a:r>
              <a:rPr lang="it-IT" sz="2800" dirty="0">
                <a:solidFill>
                  <a:schemeClr val="tx2"/>
                </a:solidFill>
              </a:rPr>
              <a:t>PEC (del circolo)</a:t>
            </a:r>
          </a:p>
        </p:txBody>
      </p:sp>
      <p:pic>
        <p:nvPicPr>
          <p:cNvPr id="6146" name="Picture 2" descr="img_box_associazione">
            <a:extLst>
              <a:ext uri="{FF2B5EF4-FFF2-40B4-BE49-F238E27FC236}">
                <a16:creationId xmlns:a16="http://schemas.microsoft.com/office/drawing/2014/main" id="{831BDEAD-BDAF-4A1B-896D-E6D163AC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6811" y="4281055"/>
            <a:ext cx="2233872" cy="223387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3A4685D1-3C87-440C-BF41-3CD2470339F6}"/>
              </a:ext>
            </a:extLst>
          </p:cNvPr>
          <p:cNvPicPr>
            <a:picLocks noChangeAspect="1"/>
          </p:cNvPicPr>
          <p:nvPr/>
        </p:nvPicPr>
        <p:blipFill>
          <a:blip r:embed="rId3"/>
          <a:stretch>
            <a:fillRect/>
          </a:stretch>
        </p:blipFill>
        <p:spPr>
          <a:xfrm>
            <a:off x="491317" y="3522904"/>
            <a:ext cx="1390650" cy="2857500"/>
          </a:xfrm>
          <a:prstGeom prst="rect">
            <a:avLst/>
          </a:prstGeom>
        </p:spPr>
      </p:pic>
      <p:pic>
        <p:nvPicPr>
          <p:cNvPr id="4" name="Immagine 3">
            <a:extLst>
              <a:ext uri="{FF2B5EF4-FFF2-40B4-BE49-F238E27FC236}">
                <a16:creationId xmlns:a16="http://schemas.microsoft.com/office/drawing/2014/main" id="{A6E44007-21DC-4A09-B19B-E2CA7B3E0949}"/>
              </a:ext>
            </a:extLst>
          </p:cNvPr>
          <p:cNvPicPr>
            <a:picLocks noChangeAspect="1"/>
          </p:cNvPicPr>
          <p:nvPr/>
        </p:nvPicPr>
        <p:blipFill>
          <a:blip r:embed="rId4"/>
          <a:stretch>
            <a:fillRect/>
          </a:stretch>
        </p:blipFill>
        <p:spPr>
          <a:xfrm>
            <a:off x="2483554" y="3522904"/>
            <a:ext cx="5294489" cy="2826485"/>
          </a:xfrm>
          <a:prstGeom prst="rect">
            <a:avLst/>
          </a:prstGeom>
        </p:spPr>
      </p:pic>
      <p:sp>
        <p:nvSpPr>
          <p:cNvPr id="5" name="Ovale 4">
            <a:extLst>
              <a:ext uri="{FF2B5EF4-FFF2-40B4-BE49-F238E27FC236}">
                <a16:creationId xmlns:a16="http://schemas.microsoft.com/office/drawing/2014/main" id="{6A54BE48-293D-4261-BAE4-52BD8677C1A8}"/>
              </a:ext>
            </a:extLst>
          </p:cNvPr>
          <p:cNvSpPr/>
          <p:nvPr/>
        </p:nvSpPr>
        <p:spPr>
          <a:xfrm>
            <a:off x="6321777" y="3838222"/>
            <a:ext cx="1467555" cy="12982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DA8888BA-0D78-4929-BC32-AEA408CD1740}"/>
              </a:ext>
            </a:extLst>
          </p:cNvPr>
          <p:cNvCxnSpPr>
            <a:cxnSpLocks/>
          </p:cNvCxnSpPr>
          <p:nvPr/>
        </p:nvCxnSpPr>
        <p:spPr>
          <a:xfrm flipH="1">
            <a:off x="1438034" y="3222721"/>
            <a:ext cx="1019278" cy="10583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95D67E85-6AB8-4F33-B2A4-252991362CF2}"/>
              </a:ext>
            </a:extLst>
          </p:cNvPr>
          <p:cNvCxnSpPr/>
          <p:nvPr/>
        </p:nvCxnSpPr>
        <p:spPr>
          <a:xfrm flipH="1" flipV="1">
            <a:off x="6372578" y="5751689"/>
            <a:ext cx="1399822" cy="1466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718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7B02765-1805-40DD-84DD-A9BA31A2FB7A}"/>
              </a:ext>
            </a:extLst>
          </p:cNvPr>
          <p:cNvSpPr txBox="1">
            <a:spLocks/>
          </p:cNvSpPr>
          <p:nvPr/>
        </p:nvSpPr>
        <p:spPr>
          <a:xfrm>
            <a:off x="703965" y="750163"/>
            <a:ext cx="5196840" cy="7237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SCADENZE</a:t>
            </a:r>
          </a:p>
        </p:txBody>
      </p:sp>
      <p:sp>
        <p:nvSpPr>
          <p:cNvPr id="15" name="Segnaposto contenuto 3">
            <a:extLst>
              <a:ext uri="{FF2B5EF4-FFF2-40B4-BE49-F238E27FC236}">
                <a16:creationId xmlns:a16="http://schemas.microsoft.com/office/drawing/2014/main" id="{12B3044D-2329-48DE-9876-C586407B5ECF}"/>
              </a:ext>
            </a:extLst>
          </p:cNvPr>
          <p:cNvSpPr txBox="1">
            <a:spLocks/>
          </p:cNvSpPr>
          <p:nvPr/>
        </p:nvSpPr>
        <p:spPr>
          <a:xfrm>
            <a:off x="837404" y="1112016"/>
            <a:ext cx="10517191" cy="22230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600"/>
              </a:spcAft>
            </a:pPr>
            <a:endParaRPr lang="it-IT" sz="2800" dirty="0"/>
          </a:p>
        </p:txBody>
      </p:sp>
      <p:pic>
        <p:nvPicPr>
          <p:cNvPr id="6146" name="Picture 2" descr="img_box_associazione">
            <a:extLst>
              <a:ext uri="{FF2B5EF4-FFF2-40B4-BE49-F238E27FC236}">
                <a16:creationId xmlns:a16="http://schemas.microsoft.com/office/drawing/2014/main" id="{831BDEAD-BDAF-4A1B-896D-E6D163AC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044" y="5109711"/>
            <a:ext cx="1574550" cy="1574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la 1">
            <a:extLst>
              <a:ext uri="{FF2B5EF4-FFF2-40B4-BE49-F238E27FC236}">
                <a16:creationId xmlns:a16="http://schemas.microsoft.com/office/drawing/2014/main" id="{16998ECB-CC53-4E95-AF84-3A87406955A2}"/>
              </a:ext>
            </a:extLst>
          </p:cNvPr>
          <p:cNvGraphicFramePr>
            <a:graphicFrameLocks noGrp="1"/>
          </p:cNvGraphicFramePr>
          <p:nvPr>
            <p:extLst>
              <p:ext uri="{D42A27DB-BD31-4B8C-83A1-F6EECF244321}">
                <p14:modId xmlns:p14="http://schemas.microsoft.com/office/powerpoint/2010/main" val="1137583757"/>
              </p:ext>
            </p:extLst>
          </p:nvPr>
        </p:nvGraphicFramePr>
        <p:xfrm>
          <a:off x="837403" y="1953876"/>
          <a:ext cx="10863280" cy="2778480"/>
        </p:xfrm>
        <a:graphic>
          <a:graphicData uri="http://schemas.openxmlformats.org/drawingml/2006/table">
            <a:tbl>
              <a:tblPr firstRow="1" bandRow="1">
                <a:tableStyleId>{69012ECD-51FC-41F1-AA8D-1B2483CD663E}</a:tableStyleId>
              </a:tblPr>
              <a:tblGrid>
                <a:gridCol w="4197441">
                  <a:extLst>
                    <a:ext uri="{9D8B030D-6E8A-4147-A177-3AD203B41FA5}">
                      <a16:colId xmlns:a16="http://schemas.microsoft.com/office/drawing/2014/main" val="4271785792"/>
                    </a:ext>
                  </a:extLst>
                </a:gridCol>
                <a:gridCol w="2020712">
                  <a:extLst>
                    <a:ext uri="{9D8B030D-6E8A-4147-A177-3AD203B41FA5}">
                      <a16:colId xmlns:a16="http://schemas.microsoft.com/office/drawing/2014/main" val="2083268617"/>
                    </a:ext>
                  </a:extLst>
                </a:gridCol>
                <a:gridCol w="4645127">
                  <a:extLst>
                    <a:ext uri="{9D8B030D-6E8A-4147-A177-3AD203B41FA5}">
                      <a16:colId xmlns:a16="http://schemas.microsoft.com/office/drawing/2014/main" val="2094285212"/>
                    </a:ext>
                  </a:extLst>
                </a:gridCol>
              </a:tblGrid>
              <a:tr h="370840">
                <a:tc>
                  <a:txBody>
                    <a:bodyPr/>
                    <a:lstStyle/>
                    <a:p>
                      <a:pPr algn="ctr"/>
                      <a:r>
                        <a:rPr lang="it-IT" sz="2400" dirty="0"/>
                        <a:t>Attività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t>Scadenza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t>Note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6658052"/>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dirty="0"/>
                        <a:t>Approvazione bilancio con Assemblea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dirty="0"/>
                        <a:t>30/04/2023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387095"/>
                  </a:ext>
                </a:extLst>
              </a:tr>
              <a:tr h="612000">
                <a:tc>
                  <a:txBody>
                    <a:bodyPr/>
                    <a:lstStyle/>
                    <a:p>
                      <a:pPr algn="ctr"/>
                      <a:r>
                        <a:rPr lang="it-IT" sz="2000" dirty="0"/>
                        <a:t>Caricamento RUNTS del bilancio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a:t>30/06/2023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a:t>Redatto secondo linee ministeriali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592541"/>
                  </a:ext>
                </a:extLst>
              </a:tr>
              <a:tr h="612000">
                <a:tc>
                  <a:txBody>
                    <a:bodyPr/>
                    <a:lstStyle/>
                    <a:p>
                      <a:pPr algn="ctr"/>
                      <a:r>
                        <a:rPr lang="it-IT" sz="2000" dirty="0"/>
                        <a:t>Pubblicazione contributi pubblici (&gt;10.000€)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t>30/06/2023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a:t>Sul proprio sito internet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5679287"/>
                  </a:ext>
                </a:extLst>
              </a:tr>
              <a:tr h="370840">
                <a:tc>
                  <a:txBody>
                    <a:bodyPr/>
                    <a:lstStyle/>
                    <a:p>
                      <a:pPr algn="ctr"/>
                      <a:r>
                        <a:rPr lang="it-IT" sz="2000" dirty="0"/>
                        <a:t>Domande rimborso quote adesione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a:t>Luglio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4888538"/>
                  </a:ext>
                </a:extLst>
              </a:tr>
            </a:tbl>
          </a:graphicData>
        </a:graphic>
      </p:graphicFrame>
    </p:spTree>
    <p:extLst>
      <p:ext uri="{BB962C8B-B14F-4D97-AF65-F5344CB8AC3E}">
        <p14:creationId xmlns:p14="http://schemas.microsoft.com/office/powerpoint/2010/main" val="4065626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7B02765-1805-40DD-84DD-A9BA31A2FB7A}"/>
              </a:ext>
            </a:extLst>
          </p:cNvPr>
          <p:cNvSpPr txBox="1">
            <a:spLocks/>
          </p:cNvSpPr>
          <p:nvPr/>
        </p:nvSpPr>
        <p:spPr>
          <a:xfrm>
            <a:off x="703965" y="750163"/>
            <a:ext cx="5196840" cy="72370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RICHIESTA SALDO QUOTE</a:t>
            </a:r>
          </a:p>
        </p:txBody>
      </p:sp>
      <p:sp>
        <p:nvSpPr>
          <p:cNvPr id="15" name="Segnaposto contenuto 3">
            <a:extLst>
              <a:ext uri="{FF2B5EF4-FFF2-40B4-BE49-F238E27FC236}">
                <a16:creationId xmlns:a16="http://schemas.microsoft.com/office/drawing/2014/main" id="{12B3044D-2329-48DE-9876-C586407B5ECF}"/>
              </a:ext>
            </a:extLst>
          </p:cNvPr>
          <p:cNvSpPr txBox="1">
            <a:spLocks/>
          </p:cNvSpPr>
          <p:nvPr/>
        </p:nvSpPr>
        <p:spPr>
          <a:xfrm>
            <a:off x="837404" y="1112016"/>
            <a:ext cx="10517191" cy="22230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600"/>
              </a:spcAft>
            </a:pPr>
            <a:endParaRPr lang="it-IT" sz="2800" dirty="0"/>
          </a:p>
        </p:txBody>
      </p:sp>
      <p:pic>
        <p:nvPicPr>
          <p:cNvPr id="6146" name="Picture 2" descr="img_box_associazione">
            <a:extLst>
              <a:ext uri="{FF2B5EF4-FFF2-40B4-BE49-F238E27FC236}">
                <a16:creationId xmlns:a16="http://schemas.microsoft.com/office/drawing/2014/main" id="{831BDEAD-BDAF-4A1B-896D-E6D163AC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044" y="5109711"/>
            <a:ext cx="1574550" cy="1574550"/>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contenuto 3">
            <a:extLst>
              <a:ext uri="{FF2B5EF4-FFF2-40B4-BE49-F238E27FC236}">
                <a16:creationId xmlns:a16="http://schemas.microsoft.com/office/drawing/2014/main" id="{7971C25A-128F-4D70-AC61-D8612B90F6ED}"/>
              </a:ext>
            </a:extLst>
          </p:cNvPr>
          <p:cNvSpPr txBox="1">
            <a:spLocks/>
          </p:cNvSpPr>
          <p:nvPr/>
        </p:nvSpPr>
        <p:spPr>
          <a:xfrm>
            <a:off x="837404" y="1913528"/>
            <a:ext cx="10517191" cy="430665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Aft>
                <a:spcPts val="600"/>
              </a:spcAft>
            </a:pPr>
            <a:r>
              <a:rPr lang="it-IT" sz="2800" dirty="0">
                <a:solidFill>
                  <a:schemeClr val="tx2"/>
                </a:solidFill>
              </a:rPr>
              <a:t>A partire da quest’anno sarà richiesto di saldare le quote delle ricevute dei tesseramenti in due rate:</a:t>
            </a:r>
          </a:p>
          <a:p>
            <a:pPr marL="457200" indent="-457200">
              <a:lnSpc>
                <a:spcPct val="120000"/>
              </a:lnSpc>
              <a:spcAft>
                <a:spcPts val="600"/>
              </a:spcAft>
              <a:buFontTx/>
              <a:buChar char="-"/>
            </a:pPr>
            <a:r>
              <a:rPr lang="it-IT" sz="2800" dirty="0">
                <a:solidFill>
                  <a:schemeClr val="tx2"/>
                </a:solidFill>
              </a:rPr>
              <a:t>Fine aprile (insieme alle quote dei volontari dell’anno precedente)</a:t>
            </a:r>
          </a:p>
          <a:p>
            <a:pPr marL="457200" indent="-457200">
              <a:lnSpc>
                <a:spcPct val="120000"/>
              </a:lnSpc>
              <a:spcAft>
                <a:spcPts val="600"/>
              </a:spcAft>
              <a:buFontTx/>
              <a:buChar char="-"/>
            </a:pPr>
            <a:r>
              <a:rPr lang="it-IT" sz="2800" dirty="0">
                <a:solidFill>
                  <a:schemeClr val="tx2"/>
                </a:solidFill>
              </a:rPr>
              <a:t>Fine ottobre</a:t>
            </a:r>
          </a:p>
          <a:p>
            <a:pPr algn="l">
              <a:lnSpc>
                <a:spcPct val="120000"/>
              </a:lnSpc>
              <a:spcAft>
                <a:spcPts val="600"/>
              </a:spcAft>
            </a:pPr>
            <a:r>
              <a:rPr lang="it-IT" sz="2800" dirty="0">
                <a:solidFill>
                  <a:schemeClr val="tx2"/>
                </a:solidFill>
              </a:rPr>
              <a:t>La segreteria vi manderà tramite mail il prospetto delle quote da pagare e la data di scadenza entro cui fare il versamento.</a:t>
            </a:r>
          </a:p>
          <a:p>
            <a:pPr>
              <a:lnSpc>
                <a:spcPct val="120000"/>
              </a:lnSpc>
              <a:spcAft>
                <a:spcPts val="600"/>
              </a:spcAft>
            </a:pPr>
            <a:endParaRPr lang="it-IT" sz="2800" dirty="0"/>
          </a:p>
        </p:txBody>
      </p:sp>
    </p:spTree>
    <p:extLst>
      <p:ext uri="{BB962C8B-B14F-4D97-AF65-F5344CB8AC3E}">
        <p14:creationId xmlns:p14="http://schemas.microsoft.com/office/powerpoint/2010/main" val="2071538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7B02765-1805-40DD-84DD-A9BA31A2FB7A}"/>
              </a:ext>
            </a:extLst>
          </p:cNvPr>
          <p:cNvSpPr txBox="1">
            <a:spLocks/>
          </p:cNvSpPr>
          <p:nvPr/>
        </p:nvSpPr>
        <p:spPr>
          <a:xfrm>
            <a:off x="703965" y="750163"/>
            <a:ext cx="5196840" cy="7237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ADESIONE ONLINE</a:t>
            </a:r>
          </a:p>
        </p:txBody>
      </p:sp>
      <p:sp>
        <p:nvSpPr>
          <p:cNvPr id="15" name="Segnaposto contenuto 3">
            <a:extLst>
              <a:ext uri="{FF2B5EF4-FFF2-40B4-BE49-F238E27FC236}">
                <a16:creationId xmlns:a16="http://schemas.microsoft.com/office/drawing/2014/main" id="{12B3044D-2329-48DE-9876-C586407B5ECF}"/>
              </a:ext>
            </a:extLst>
          </p:cNvPr>
          <p:cNvSpPr txBox="1">
            <a:spLocks/>
          </p:cNvSpPr>
          <p:nvPr/>
        </p:nvSpPr>
        <p:spPr>
          <a:xfrm>
            <a:off x="837404" y="1112016"/>
            <a:ext cx="10517191" cy="22230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600"/>
              </a:spcAft>
            </a:pPr>
            <a:endParaRPr lang="it-IT" sz="2800" dirty="0"/>
          </a:p>
        </p:txBody>
      </p:sp>
      <p:pic>
        <p:nvPicPr>
          <p:cNvPr id="6146" name="Picture 2" descr="img_box_associazione">
            <a:extLst>
              <a:ext uri="{FF2B5EF4-FFF2-40B4-BE49-F238E27FC236}">
                <a16:creationId xmlns:a16="http://schemas.microsoft.com/office/drawing/2014/main" id="{831BDEAD-BDAF-4A1B-896D-E6D163AC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6222" y="5267889"/>
            <a:ext cx="1416372" cy="1416372"/>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975D24E3-E42E-4027-A25A-397D6D1DCF94}"/>
              </a:ext>
            </a:extLst>
          </p:cNvPr>
          <p:cNvPicPr>
            <a:picLocks noChangeAspect="1"/>
          </p:cNvPicPr>
          <p:nvPr/>
        </p:nvPicPr>
        <p:blipFill rotWithShape="1">
          <a:blip r:embed="rId3"/>
          <a:srcRect l="15254" r="17128"/>
          <a:stretch/>
        </p:blipFill>
        <p:spPr>
          <a:xfrm>
            <a:off x="703965" y="1717790"/>
            <a:ext cx="3251200" cy="4208816"/>
          </a:xfrm>
          <a:prstGeom prst="rect">
            <a:avLst/>
          </a:prstGeom>
        </p:spPr>
      </p:pic>
      <p:sp>
        <p:nvSpPr>
          <p:cNvPr id="3" name="Ovale 2">
            <a:extLst>
              <a:ext uri="{FF2B5EF4-FFF2-40B4-BE49-F238E27FC236}">
                <a16:creationId xmlns:a16="http://schemas.microsoft.com/office/drawing/2014/main" id="{DC6C1553-719B-442C-9B4F-EAF3865BA4D2}"/>
              </a:ext>
            </a:extLst>
          </p:cNvPr>
          <p:cNvSpPr/>
          <p:nvPr/>
        </p:nvSpPr>
        <p:spPr>
          <a:xfrm>
            <a:off x="2594199" y="5328235"/>
            <a:ext cx="1416371" cy="4741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a:extLst>
              <a:ext uri="{FF2B5EF4-FFF2-40B4-BE49-F238E27FC236}">
                <a16:creationId xmlns:a16="http://schemas.microsoft.com/office/drawing/2014/main" id="{7947CAB3-3255-44C5-8A6F-1AED454FDBB0}"/>
              </a:ext>
            </a:extLst>
          </p:cNvPr>
          <p:cNvPicPr>
            <a:picLocks noChangeAspect="1"/>
          </p:cNvPicPr>
          <p:nvPr/>
        </p:nvPicPr>
        <p:blipFill rotWithShape="1">
          <a:blip r:embed="rId4"/>
          <a:srcRect l="7165" r="10984"/>
          <a:stretch/>
        </p:blipFill>
        <p:spPr>
          <a:xfrm>
            <a:off x="4369813" y="1756016"/>
            <a:ext cx="6570133" cy="3533775"/>
          </a:xfrm>
          <a:prstGeom prst="rect">
            <a:avLst/>
          </a:prstGeom>
        </p:spPr>
      </p:pic>
    </p:spTree>
    <p:extLst>
      <p:ext uri="{BB962C8B-B14F-4D97-AF65-F5344CB8AC3E}">
        <p14:creationId xmlns:p14="http://schemas.microsoft.com/office/powerpoint/2010/main" val="1146432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7B02765-1805-40DD-84DD-A9BA31A2FB7A}"/>
              </a:ext>
            </a:extLst>
          </p:cNvPr>
          <p:cNvSpPr txBox="1">
            <a:spLocks/>
          </p:cNvSpPr>
          <p:nvPr/>
        </p:nvSpPr>
        <p:spPr>
          <a:xfrm>
            <a:off x="771698" y="726978"/>
            <a:ext cx="5196840" cy="72370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Registro dei volontari</a:t>
            </a:r>
          </a:p>
        </p:txBody>
      </p:sp>
      <p:pic>
        <p:nvPicPr>
          <p:cNvPr id="6146" name="Picture 2" descr="img_box_associazione">
            <a:extLst>
              <a:ext uri="{FF2B5EF4-FFF2-40B4-BE49-F238E27FC236}">
                <a16:creationId xmlns:a16="http://schemas.microsoft.com/office/drawing/2014/main" id="{831BDEAD-BDAF-4A1B-896D-E6D163AC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6811" y="4281055"/>
            <a:ext cx="2233872" cy="223387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86D2B6F-4FE2-4813-B2C0-DC63EB0978C8}"/>
              </a:ext>
            </a:extLst>
          </p:cNvPr>
          <p:cNvSpPr txBox="1"/>
          <p:nvPr/>
        </p:nvSpPr>
        <p:spPr>
          <a:xfrm>
            <a:off x="575732" y="2336800"/>
            <a:ext cx="10679289" cy="2308324"/>
          </a:xfrm>
          <a:prstGeom prst="rect">
            <a:avLst/>
          </a:prstGeom>
          <a:noFill/>
        </p:spPr>
        <p:txBody>
          <a:bodyPr wrap="square" rtlCol="0">
            <a:spAutoFit/>
          </a:bodyPr>
          <a:lstStyle/>
          <a:p>
            <a:r>
              <a:rPr lang="it-IT" sz="2400" dirty="0">
                <a:solidFill>
                  <a:schemeClr val="tx2"/>
                </a:solidFill>
              </a:rPr>
              <a:t>Ricordarsi di inserire su NOIHUB nella sezione «gestione volontari» i membri del direttivo.</a:t>
            </a:r>
          </a:p>
          <a:p>
            <a:pPr algn="ctr"/>
            <a:r>
              <a:rPr lang="it-IT" sz="2400" b="1" dirty="0">
                <a:solidFill>
                  <a:schemeClr val="tx2"/>
                </a:solidFill>
              </a:rPr>
              <a:t>NB: data di iscrizione = 01/01/2023</a:t>
            </a:r>
          </a:p>
          <a:p>
            <a:endParaRPr lang="it-IT" sz="2400" dirty="0">
              <a:solidFill>
                <a:schemeClr val="tx2"/>
              </a:solidFill>
            </a:endParaRPr>
          </a:p>
          <a:p>
            <a:r>
              <a:rPr lang="it-IT" sz="2400" dirty="0">
                <a:solidFill>
                  <a:schemeClr val="tx2"/>
                </a:solidFill>
              </a:rPr>
              <a:t>Il registro cartaceo deve essere sempre presente in sede ed aggiornato nel caso di dimissioni o nuovi volontari.</a:t>
            </a:r>
          </a:p>
        </p:txBody>
      </p:sp>
    </p:spTree>
    <p:extLst>
      <p:ext uri="{BB962C8B-B14F-4D97-AF65-F5344CB8AC3E}">
        <p14:creationId xmlns:p14="http://schemas.microsoft.com/office/powerpoint/2010/main" val="3999110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25D6971-09F1-A1CB-D95F-5EEE08DAB19E}"/>
              </a:ext>
            </a:extLst>
          </p:cNvPr>
          <p:cNvSpPr>
            <a:spLocks noGrp="1"/>
          </p:cNvSpPr>
          <p:nvPr>
            <p:ph type="title"/>
          </p:nvPr>
        </p:nvSpPr>
        <p:spPr>
          <a:xfrm>
            <a:off x="7380407" y="743447"/>
            <a:ext cx="3973385" cy="4816844"/>
          </a:xfrm>
          <a:noFill/>
        </p:spPr>
        <p:txBody>
          <a:bodyPr vert="horz" lIns="91440" tIns="45720" rIns="91440" bIns="45720" rtlCol="0" anchor="b">
            <a:normAutofit/>
          </a:bodyPr>
          <a:lstStyle/>
          <a:p>
            <a:r>
              <a:rPr lang="en-US" sz="3600" dirty="0">
                <a:solidFill>
                  <a:schemeClr val="tx2"/>
                </a:solidFill>
                <a:latin typeface="+mn-lt"/>
                <a:ea typeface="+mn-ea"/>
                <a:cs typeface="+mn-cs"/>
              </a:rPr>
              <a:t>Se non </a:t>
            </a:r>
            <a:r>
              <a:rPr lang="en-US" sz="3600" dirty="0" err="1">
                <a:solidFill>
                  <a:schemeClr val="tx2"/>
                </a:solidFill>
                <a:latin typeface="+mn-lt"/>
                <a:ea typeface="+mn-ea"/>
                <a:cs typeface="+mn-cs"/>
              </a:rPr>
              <a:t>richiedete</a:t>
            </a:r>
            <a:r>
              <a:rPr lang="en-US" sz="3600" dirty="0">
                <a:solidFill>
                  <a:schemeClr val="tx2"/>
                </a:solidFill>
                <a:latin typeface="+mn-lt"/>
                <a:ea typeface="+mn-ea"/>
                <a:cs typeface="+mn-cs"/>
              </a:rPr>
              <a:t> il 5 per </a:t>
            </a:r>
            <a:r>
              <a:rPr lang="en-US" sz="3600" dirty="0" err="1">
                <a:solidFill>
                  <a:schemeClr val="tx2"/>
                </a:solidFill>
                <a:latin typeface="+mn-lt"/>
                <a:ea typeface="+mn-ea"/>
                <a:cs typeface="+mn-cs"/>
              </a:rPr>
              <a:t>mille</a:t>
            </a:r>
            <a:r>
              <a:rPr lang="en-US" sz="3600" dirty="0">
                <a:solidFill>
                  <a:schemeClr val="tx2"/>
                </a:solidFill>
                <a:latin typeface="+mn-lt"/>
                <a:ea typeface="+mn-ea"/>
                <a:cs typeface="+mn-cs"/>
              </a:rPr>
              <a:t> per il vostro </a:t>
            </a:r>
            <a:r>
              <a:rPr lang="en-US" sz="3600" dirty="0" err="1">
                <a:solidFill>
                  <a:schemeClr val="tx2"/>
                </a:solidFill>
                <a:latin typeface="+mn-lt"/>
                <a:ea typeface="+mn-ea"/>
                <a:cs typeface="+mn-cs"/>
              </a:rPr>
              <a:t>circolo</a:t>
            </a:r>
            <a:r>
              <a:rPr lang="en-US" sz="3600" dirty="0">
                <a:solidFill>
                  <a:schemeClr val="tx2"/>
                </a:solidFill>
                <a:latin typeface="+mn-lt"/>
                <a:ea typeface="+mn-ea"/>
                <a:cs typeface="+mn-cs"/>
              </a:rPr>
              <a:t>, </a:t>
            </a:r>
            <a:r>
              <a:rPr lang="en-US" sz="3600" dirty="0" err="1">
                <a:solidFill>
                  <a:schemeClr val="tx2"/>
                </a:solidFill>
                <a:latin typeface="+mn-lt"/>
                <a:ea typeface="+mn-ea"/>
                <a:cs typeface="+mn-cs"/>
              </a:rPr>
              <a:t>dite</a:t>
            </a:r>
            <a:r>
              <a:rPr lang="en-US" sz="3600" dirty="0">
                <a:solidFill>
                  <a:schemeClr val="tx2"/>
                </a:solidFill>
                <a:latin typeface="+mn-lt"/>
                <a:ea typeface="+mn-ea"/>
                <a:cs typeface="+mn-cs"/>
              </a:rPr>
              <a:t> ai </a:t>
            </a:r>
            <a:r>
              <a:rPr lang="en-US" sz="3600" dirty="0" err="1">
                <a:solidFill>
                  <a:schemeClr val="tx2"/>
                </a:solidFill>
                <a:latin typeface="+mn-lt"/>
                <a:ea typeface="+mn-ea"/>
                <a:cs typeface="+mn-cs"/>
              </a:rPr>
              <a:t>vostri</a:t>
            </a:r>
            <a:r>
              <a:rPr lang="en-US" sz="3600" dirty="0">
                <a:solidFill>
                  <a:schemeClr val="tx2"/>
                </a:solidFill>
                <a:latin typeface="+mn-lt"/>
                <a:ea typeface="+mn-ea"/>
                <a:cs typeface="+mn-cs"/>
              </a:rPr>
              <a:t> </a:t>
            </a:r>
            <a:r>
              <a:rPr lang="en-US" sz="3600" dirty="0" err="1">
                <a:solidFill>
                  <a:schemeClr val="tx2"/>
                </a:solidFill>
                <a:latin typeface="+mn-lt"/>
                <a:ea typeface="+mn-ea"/>
                <a:cs typeface="+mn-cs"/>
              </a:rPr>
              <a:t>soci</a:t>
            </a:r>
            <a:r>
              <a:rPr lang="en-US" sz="3600" dirty="0">
                <a:solidFill>
                  <a:schemeClr val="tx2"/>
                </a:solidFill>
                <a:latin typeface="+mn-lt"/>
                <a:ea typeface="+mn-ea"/>
                <a:cs typeface="+mn-cs"/>
              </a:rPr>
              <a:t> di </a:t>
            </a:r>
            <a:r>
              <a:rPr lang="en-US" sz="3600" dirty="0" err="1">
                <a:solidFill>
                  <a:schemeClr val="tx2"/>
                </a:solidFill>
                <a:latin typeface="+mn-lt"/>
                <a:ea typeface="+mn-ea"/>
                <a:cs typeface="+mn-cs"/>
              </a:rPr>
              <a:t>sostenervi</a:t>
            </a:r>
            <a:r>
              <a:rPr lang="en-US" sz="3600" dirty="0">
                <a:solidFill>
                  <a:schemeClr val="tx2"/>
                </a:solidFill>
                <a:latin typeface="+mn-lt"/>
                <a:ea typeface="+mn-ea"/>
                <a:cs typeface="+mn-cs"/>
              </a:rPr>
              <a:t> </a:t>
            </a:r>
            <a:r>
              <a:rPr lang="en-US" sz="3600" dirty="0" err="1">
                <a:solidFill>
                  <a:schemeClr val="tx2"/>
                </a:solidFill>
                <a:latin typeface="+mn-lt"/>
                <a:ea typeface="+mn-ea"/>
                <a:cs typeface="+mn-cs"/>
              </a:rPr>
              <a:t>donando</a:t>
            </a:r>
            <a:r>
              <a:rPr lang="en-US" sz="3600" dirty="0">
                <a:solidFill>
                  <a:schemeClr val="tx2"/>
                </a:solidFill>
                <a:latin typeface="+mn-lt"/>
                <a:ea typeface="+mn-ea"/>
                <a:cs typeface="+mn-cs"/>
              </a:rPr>
              <a:t> il </a:t>
            </a:r>
            <a:r>
              <a:rPr lang="en-US" sz="3600" b="1" dirty="0">
                <a:solidFill>
                  <a:schemeClr val="tx2"/>
                </a:solidFill>
                <a:latin typeface="+mn-lt"/>
                <a:ea typeface="+mn-ea"/>
                <a:cs typeface="+mn-cs"/>
              </a:rPr>
              <a:t>5 per </a:t>
            </a:r>
            <a:r>
              <a:rPr lang="en-US" sz="3600" b="1" dirty="0" err="1">
                <a:solidFill>
                  <a:schemeClr val="tx2"/>
                </a:solidFill>
                <a:latin typeface="+mn-lt"/>
                <a:ea typeface="+mn-ea"/>
                <a:cs typeface="+mn-cs"/>
              </a:rPr>
              <a:t>mille</a:t>
            </a:r>
            <a:r>
              <a:rPr lang="en-US" sz="3600" b="1" dirty="0">
                <a:solidFill>
                  <a:schemeClr val="tx2"/>
                </a:solidFill>
                <a:latin typeface="+mn-lt"/>
                <a:ea typeface="+mn-ea"/>
                <a:cs typeface="+mn-cs"/>
              </a:rPr>
              <a:t> </a:t>
            </a:r>
            <a:r>
              <a:rPr lang="en-US" sz="3600" b="1" dirty="0" err="1">
                <a:solidFill>
                  <a:schemeClr val="tx2"/>
                </a:solidFill>
                <a:latin typeface="+mn-lt"/>
                <a:ea typeface="+mn-ea"/>
                <a:cs typeface="+mn-cs"/>
              </a:rPr>
              <a:t>all’associazione</a:t>
            </a:r>
            <a:br>
              <a:rPr lang="en-US" sz="3600" b="1" dirty="0">
                <a:solidFill>
                  <a:schemeClr val="tx2"/>
                </a:solidFill>
                <a:latin typeface="+mn-lt"/>
                <a:ea typeface="+mn-ea"/>
                <a:cs typeface="+mn-cs"/>
              </a:rPr>
            </a:br>
            <a:r>
              <a:rPr lang="en-US" sz="3600" b="1" dirty="0">
                <a:solidFill>
                  <a:schemeClr val="tx2"/>
                </a:solidFill>
                <a:latin typeface="+mn-lt"/>
                <a:ea typeface="+mn-ea"/>
                <a:cs typeface="+mn-cs"/>
              </a:rPr>
              <a:t>NOI TRENTO - APS</a:t>
            </a:r>
          </a:p>
        </p:txBody>
      </p:sp>
      <p:pic>
        <p:nvPicPr>
          <p:cNvPr id="5" name="Immagine 4" descr="Immagine che contiene testo&#10;&#10;Descrizione generata automaticamente">
            <a:extLst>
              <a:ext uri="{FF2B5EF4-FFF2-40B4-BE49-F238E27FC236}">
                <a16:creationId xmlns:a16="http://schemas.microsoft.com/office/drawing/2014/main" id="{3AA5996B-672C-78A5-DDD0-6284E9AC1D58}"/>
              </a:ext>
            </a:extLst>
          </p:cNvPr>
          <p:cNvPicPr>
            <a:picLocks noChangeAspect="1"/>
          </p:cNvPicPr>
          <p:nvPr/>
        </p:nvPicPr>
        <p:blipFill rotWithShape="1">
          <a:blip r:embed="rId2">
            <a:extLst>
              <a:ext uri="{28A0092B-C50C-407E-A947-70E740481C1C}">
                <a14:useLocalDpi xmlns:a14="http://schemas.microsoft.com/office/drawing/2010/main" val="0"/>
              </a:ext>
            </a:extLst>
          </a:blip>
          <a:srcRect t="1929" r="-1" b="-1"/>
          <a:stretch/>
        </p:blipFill>
        <p:spPr>
          <a:xfrm>
            <a:off x="20" y="10"/>
            <a:ext cx="6992881" cy="6857990"/>
          </a:xfrm>
          <a:prstGeom prst="rect">
            <a:avLst/>
          </a:prstGeom>
        </p:spPr>
      </p:pic>
    </p:spTree>
    <p:extLst>
      <p:ext uri="{BB962C8B-B14F-4D97-AF65-F5344CB8AC3E}">
        <p14:creationId xmlns:p14="http://schemas.microsoft.com/office/powerpoint/2010/main" val="1372355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a:extLst>
              <a:ext uri="{FF2B5EF4-FFF2-40B4-BE49-F238E27FC236}">
                <a16:creationId xmlns:a16="http://schemas.microsoft.com/office/drawing/2014/main" id="{17B02765-1805-40DD-84DD-A9BA31A2FB7A}"/>
              </a:ext>
            </a:extLst>
          </p:cNvPr>
          <p:cNvSpPr txBox="1">
            <a:spLocks/>
          </p:cNvSpPr>
          <p:nvPr/>
        </p:nvSpPr>
        <p:spPr>
          <a:xfrm>
            <a:off x="771698" y="726978"/>
            <a:ext cx="5196840" cy="7237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AREA RISERVATA</a:t>
            </a:r>
          </a:p>
        </p:txBody>
      </p:sp>
      <p:pic>
        <p:nvPicPr>
          <p:cNvPr id="6146" name="Picture 2" descr="img_box_associazione">
            <a:extLst>
              <a:ext uri="{FF2B5EF4-FFF2-40B4-BE49-F238E27FC236}">
                <a16:creationId xmlns:a16="http://schemas.microsoft.com/office/drawing/2014/main" id="{831BDEAD-BDAF-4A1B-896D-E6D163AC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6811" y="4281055"/>
            <a:ext cx="2233872" cy="223387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86D2B6F-4FE2-4813-B2C0-DC63EB0978C8}"/>
              </a:ext>
            </a:extLst>
          </p:cNvPr>
          <p:cNvSpPr txBox="1"/>
          <p:nvPr/>
        </p:nvSpPr>
        <p:spPr>
          <a:xfrm>
            <a:off x="575732" y="2336800"/>
            <a:ext cx="10679289" cy="2677656"/>
          </a:xfrm>
          <a:prstGeom prst="rect">
            <a:avLst/>
          </a:prstGeom>
          <a:noFill/>
        </p:spPr>
        <p:txBody>
          <a:bodyPr wrap="square" rtlCol="0">
            <a:spAutoFit/>
          </a:bodyPr>
          <a:lstStyle/>
          <a:p>
            <a:r>
              <a:rPr lang="it-IT" sz="2400" dirty="0">
                <a:solidFill>
                  <a:schemeClr val="tx2"/>
                </a:solidFill>
              </a:rPr>
              <a:t>Tutte le informazioni utili (amministrative, burocratiche…) sono presenti sull’area riservata del sito noitrento.it</a:t>
            </a:r>
          </a:p>
          <a:p>
            <a:endParaRPr lang="it-IT" sz="2400" dirty="0">
              <a:solidFill>
                <a:schemeClr val="tx2"/>
              </a:solidFill>
            </a:endParaRPr>
          </a:p>
          <a:p>
            <a:pPr algn="ctr"/>
            <a:r>
              <a:rPr lang="it-IT" sz="2400" dirty="0">
                <a:solidFill>
                  <a:schemeClr val="tx2"/>
                </a:solidFill>
                <a:hlinkClick r:id="rId3">
                  <a:extLst>
                    <a:ext uri="{A12FA001-AC4F-418D-AE19-62706E023703}">
                      <ahyp:hlinkClr xmlns:ahyp="http://schemas.microsoft.com/office/drawing/2018/hyperlinkcolor" val="tx"/>
                    </a:ext>
                  </a:extLst>
                </a:hlinkClick>
              </a:rPr>
              <a:t>https://www.noitrento.it/area-riservata/</a:t>
            </a:r>
            <a:endParaRPr lang="it-IT" sz="2400" dirty="0">
              <a:solidFill>
                <a:schemeClr val="tx2"/>
              </a:solidFill>
            </a:endParaRPr>
          </a:p>
          <a:p>
            <a:pPr algn="ctr"/>
            <a:endParaRPr lang="it-IT" sz="2400" dirty="0">
              <a:solidFill>
                <a:schemeClr val="tx2"/>
              </a:solidFill>
            </a:endParaRPr>
          </a:p>
          <a:p>
            <a:endParaRPr lang="it-IT" sz="2400" dirty="0">
              <a:solidFill>
                <a:schemeClr val="tx2"/>
              </a:solidFill>
            </a:endParaRPr>
          </a:p>
          <a:p>
            <a:r>
              <a:rPr lang="it-IT" sz="2400" dirty="0">
                <a:solidFill>
                  <a:schemeClr val="tx2"/>
                </a:solidFill>
              </a:rPr>
              <a:t>Se non avete le credenziali, contattate la segreteria!</a:t>
            </a:r>
          </a:p>
        </p:txBody>
      </p:sp>
    </p:spTree>
    <p:extLst>
      <p:ext uri="{BB962C8B-B14F-4D97-AF65-F5344CB8AC3E}">
        <p14:creationId xmlns:p14="http://schemas.microsoft.com/office/powerpoint/2010/main" val="3354967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1">
            <a:extLst>
              <a:ext uri="{FF2B5EF4-FFF2-40B4-BE49-F238E27FC236}">
                <a16:creationId xmlns:a16="http://schemas.microsoft.com/office/drawing/2014/main" id="{E1A9AF7D-B010-4236-8D90-0F4B586D0756}"/>
              </a:ext>
            </a:extLst>
          </p:cNvPr>
          <p:cNvSpPr txBox="1">
            <a:spLocks/>
          </p:cNvSpPr>
          <p:nvPr/>
        </p:nvSpPr>
        <p:spPr>
          <a:xfrm>
            <a:off x="598678" y="231414"/>
            <a:ext cx="4818888" cy="10404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kern="1200" dirty="0" err="1">
                <a:solidFill>
                  <a:schemeClr val="tx2"/>
                </a:solidFill>
                <a:latin typeface="+mj-lt"/>
                <a:ea typeface="+mj-ea"/>
                <a:cs typeface="+mj-cs"/>
              </a:rPr>
              <a:t>Comunicazione</a:t>
            </a:r>
            <a:endParaRPr lang="en-US" sz="5400" kern="1200" dirty="0">
              <a:solidFill>
                <a:schemeClr val="tx2"/>
              </a:solidFill>
              <a:latin typeface="+mj-lt"/>
              <a:ea typeface="+mj-ea"/>
              <a:cs typeface="+mj-cs"/>
            </a:endParaRPr>
          </a:p>
        </p:txBody>
      </p:sp>
      <p:pic>
        <p:nvPicPr>
          <p:cNvPr id="48" name="Immagine 47">
            <a:extLst>
              <a:ext uri="{FF2B5EF4-FFF2-40B4-BE49-F238E27FC236}">
                <a16:creationId xmlns:a16="http://schemas.microsoft.com/office/drawing/2014/main" id="{049E7D02-E5A7-4245-8131-8ABEBE3BDBFE}"/>
              </a:ext>
            </a:extLst>
          </p:cNvPr>
          <p:cNvPicPr>
            <a:picLocks noChangeAspect="1"/>
          </p:cNvPicPr>
          <p:nvPr/>
        </p:nvPicPr>
        <p:blipFill rotWithShape="1">
          <a:blip r:embed="rId2"/>
          <a:srcRect l="14749" t="24661" r="15952" b="23293"/>
          <a:stretch/>
        </p:blipFill>
        <p:spPr>
          <a:xfrm>
            <a:off x="8183417" y="969814"/>
            <a:ext cx="3568471" cy="5153892"/>
          </a:xfrm>
          <a:prstGeom prst="rect">
            <a:avLst/>
          </a:prstGeom>
        </p:spPr>
      </p:pic>
      <p:sp>
        <p:nvSpPr>
          <p:cNvPr id="49" name="Segnaposto contenuto 3">
            <a:extLst>
              <a:ext uri="{FF2B5EF4-FFF2-40B4-BE49-F238E27FC236}">
                <a16:creationId xmlns:a16="http://schemas.microsoft.com/office/drawing/2014/main" id="{6B0B88E7-B749-412F-8CF1-2EA9AD406831}"/>
              </a:ext>
            </a:extLst>
          </p:cNvPr>
          <p:cNvSpPr txBox="1">
            <a:spLocks/>
          </p:cNvSpPr>
          <p:nvPr/>
        </p:nvSpPr>
        <p:spPr>
          <a:xfrm>
            <a:off x="3008122" y="4051279"/>
            <a:ext cx="4818888" cy="139243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20000"/>
              </a:lnSpc>
              <a:spcAft>
                <a:spcPts val="600"/>
              </a:spcAft>
            </a:pPr>
            <a:r>
              <a:rPr lang="en-US" sz="2000" dirty="0" err="1">
                <a:solidFill>
                  <a:schemeClr val="tx2"/>
                </a:solidFill>
              </a:rPr>
              <a:t>Valorizzazione</a:t>
            </a:r>
            <a:r>
              <a:rPr lang="en-US" sz="2000" dirty="0">
                <a:solidFill>
                  <a:schemeClr val="tx2"/>
                </a:solidFill>
              </a:rPr>
              <a:t> </a:t>
            </a:r>
            <a:r>
              <a:rPr lang="en-US" sz="2000" dirty="0" err="1">
                <a:solidFill>
                  <a:schemeClr val="tx2"/>
                </a:solidFill>
              </a:rPr>
              <a:t>delle</a:t>
            </a:r>
            <a:r>
              <a:rPr lang="en-US" sz="2000" dirty="0">
                <a:solidFill>
                  <a:schemeClr val="tx2"/>
                </a:solidFill>
              </a:rPr>
              <a:t> </a:t>
            </a:r>
            <a:r>
              <a:rPr lang="en-US" sz="2000" b="1" dirty="0" err="1">
                <a:solidFill>
                  <a:schemeClr val="tx2"/>
                </a:solidFill>
              </a:rPr>
              <a:t>pagine</a:t>
            </a:r>
            <a:r>
              <a:rPr lang="en-US" sz="2000" b="1" dirty="0">
                <a:solidFill>
                  <a:schemeClr val="tx2"/>
                </a:solidFill>
              </a:rPr>
              <a:t> social </a:t>
            </a:r>
            <a:r>
              <a:rPr lang="en-US" sz="2000" dirty="0">
                <a:solidFill>
                  <a:schemeClr val="tx2"/>
                </a:solidFill>
              </a:rPr>
              <a:t>(Instagram e Facebook) e del </a:t>
            </a:r>
            <a:r>
              <a:rPr lang="en-US" sz="2000" b="1" dirty="0" err="1">
                <a:solidFill>
                  <a:schemeClr val="tx2"/>
                </a:solidFill>
              </a:rPr>
              <a:t>Canale</a:t>
            </a:r>
            <a:r>
              <a:rPr lang="en-US" sz="2000" b="1" dirty="0">
                <a:solidFill>
                  <a:schemeClr val="tx2"/>
                </a:solidFill>
              </a:rPr>
              <a:t> Telegram </a:t>
            </a:r>
            <a:r>
              <a:rPr lang="en-US" sz="2000" u="sng" dirty="0">
                <a:solidFill>
                  <a:schemeClr val="tx2"/>
                </a:solidFill>
              </a:rPr>
              <a:t>(t.me/</a:t>
            </a:r>
            <a:r>
              <a:rPr lang="en-US" sz="2000" u="sng" dirty="0" err="1">
                <a:solidFill>
                  <a:schemeClr val="tx2"/>
                </a:solidFill>
              </a:rPr>
              <a:t>noitrento</a:t>
            </a:r>
            <a:r>
              <a:rPr lang="en-US" sz="2000" u="sng" dirty="0">
                <a:solidFill>
                  <a:schemeClr val="tx2"/>
                </a:solidFill>
              </a:rPr>
              <a:t>)</a:t>
            </a:r>
          </a:p>
        </p:txBody>
      </p:sp>
      <p:sp>
        <p:nvSpPr>
          <p:cNvPr id="50" name="CasellaDiTesto 49">
            <a:extLst>
              <a:ext uri="{FF2B5EF4-FFF2-40B4-BE49-F238E27FC236}">
                <a16:creationId xmlns:a16="http://schemas.microsoft.com/office/drawing/2014/main" id="{A71827ED-F48E-4595-9157-A1B671ABA4F9}"/>
              </a:ext>
            </a:extLst>
          </p:cNvPr>
          <p:cNvSpPr txBox="1"/>
          <p:nvPr/>
        </p:nvSpPr>
        <p:spPr>
          <a:xfrm>
            <a:off x="598678" y="1749254"/>
            <a:ext cx="6097384" cy="1173847"/>
          </a:xfrm>
          <a:prstGeom prst="rect">
            <a:avLst/>
          </a:prstGeom>
          <a:noFill/>
        </p:spPr>
        <p:txBody>
          <a:bodyPr wrap="square">
            <a:spAutoFit/>
          </a:bodyPr>
          <a:lstStyle/>
          <a:p>
            <a:pPr>
              <a:lnSpc>
                <a:spcPct val="120000"/>
              </a:lnSpc>
              <a:spcAft>
                <a:spcPts val="600"/>
              </a:spcAft>
            </a:pPr>
            <a:r>
              <a:rPr lang="en-US" sz="2000" b="1" dirty="0" err="1">
                <a:solidFill>
                  <a:schemeClr val="tx2"/>
                </a:solidFill>
              </a:rPr>
              <a:t>Taggaci</a:t>
            </a:r>
            <a:r>
              <a:rPr lang="en-US" sz="2000" b="1" dirty="0">
                <a:solidFill>
                  <a:schemeClr val="tx2"/>
                </a:solidFill>
              </a:rPr>
              <a:t>! </a:t>
            </a:r>
            <a:r>
              <a:rPr lang="en-US" sz="2000" dirty="0">
                <a:solidFill>
                  <a:schemeClr val="tx2"/>
                </a:solidFill>
              </a:rPr>
              <a:t>Come fare?? È molto semplice: </a:t>
            </a:r>
            <a:br>
              <a:rPr lang="en-US" sz="2000" dirty="0">
                <a:solidFill>
                  <a:schemeClr val="tx2"/>
                </a:solidFill>
              </a:rPr>
            </a:br>
            <a:r>
              <a:rPr lang="en-US" sz="2000" dirty="0" err="1">
                <a:solidFill>
                  <a:schemeClr val="tx2"/>
                </a:solidFill>
              </a:rPr>
              <a:t>metti</a:t>
            </a:r>
            <a:r>
              <a:rPr lang="en-US" sz="2000" dirty="0">
                <a:solidFill>
                  <a:schemeClr val="tx2"/>
                </a:solidFill>
              </a:rPr>
              <a:t> </a:t>
            </a:r>
            <a:r>
              <a:rPr lang="en-US" sz="2000" b="1" dirty="0">
                <a:solidFill>
                  <a:schemeClr val="tx2"/>
                </a:solidFill>
              </a:rPr>
              <a:t>@noitrento </a:t>
            </a:r>
            <a:r>
              <a:rPr lang="en-US" sz="2000" dirty="0">
                <a:solidFill>
                  <a:schemeClr val="tx2"/>
                </a:solidFill>
              </a:rPr>
              <a:t>in </a:t>
            </a:r>
            <a:r>
              <a:rPr lang="en-US" sz="2000" dirty="0" err="1">
                <a:solidFill>
                  <a:schemeClr val="tx2"/>
                </a:solidFill>
              </a:rPr>
              <a:t>ogni</a:t>
            </a:r>
            <a:r>
              <a:rPr lang="en-US" sz="2000" dirty="0">
                <a:solidFill>
                  <a:schemeClr val="tx2"/>
                </a:solidFill>
              </a:rPr>
              <a:t> post </a:t>
            </a:r>
            <a:r>
              <a:rPr lang="en-US" sz="2000" dirty="0" err="1">
                <a:solidFill>
                  <a:schemeClr val="tx2"/>
                </a:solidFill>
              </a:rPr>
              <a:t>che</a:t>
            </a:r>
            <a:r>
              <a:rPr lang="en-US" sz="2000" dirty="0">
                <a:solidFill>
                  <a:schemeClr val="tx2"/>
                </a:solidFill>
              </a:rPr>
              <a:t> fate e </a:t>
            </a:r>
            <a:br>
              <a:rPr lang="en-US" sz="2000" dirty="0">
                <a:solidFill>
                  <a:schemeClr val="tx2"/>
                </a:solidFill>
              </a:rPr>
            </a:br>
            <a:r>
              <a:rPr lang="en-US" sz="2000" dirty="0">
                <a:solidFill>
                  <a:schemeClr val="tx2"/>
                </a:solidFill>
              </a:rPr>
              <a:t>noi lo </a:t>
            </a:r>
            <a:r>
              <a:rPr lang="en-US" sz="2000" dirty="0" err="1">
                <a:solidFill>
                  <a:schemeClr val="tx2"/>
                </a:solidFill>
              </a:rPr>
              <a:t>condivideremo</a:t>
            </a:r>
            <a:r>
              <a:rPr lang="en-US" sz="2000" dirty="0">
                <a:solidFill>
                  <a:schemeClr val="tx2"/>
                </a:solidFill>
              </a:rPr>
              <a:t> molto </a:t>
            </a:r>
            <a:r>
              <a:rPr lang="en-US" sz="2000" dirty="0" err="1">
                <a:solidFill>
                  <a:schemeClr val="tx2"/>
                </a:solidFill>
              </a:rPr>
              <a:t>volentieri</a:t>
            </a:r>
            <a:r>
              <a:rPr lang="en-US" sz="2000" dirty="0">
                <a:solidFill>
                  <a:schemeClr val="tx2"/>
                </a:solidFill>
              </a:rPr>
              <a:t>!</a:t>
            </a:r>
          </a:p>
        </p:txBody>
      </p:sp>
      <p:pic>
        <p:nvPicPr>
          <p:cNvPr id="6" name="Picture 10" descr="noi_innovazione">
            <a:extLst>
              <a:ext uri="{FF2B5EF4-FFF2-40B4-BE49-F238E27FC236}">
                <a16:creationId xmlns:a16="http://schemas.microsoft.com/office/drawing/2014/main" id="{CA480596-527B-4743-A0A3-6BC5046EA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78" y="4494133"/>
            <a:ext cx="1899157" cy="189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67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olo 1">
            <a:extLst>
              <a:ext uri="{FF2B5EF4-FFF2-40B4-BE49-F238E27FC236}">
                <a16:creationId xmlns:a16="http://schemas.microsoft.com/office/drawing/2014/main" id="{E1A9AF7D-B010-4236-8D90-0F4B586D0756}"/>
              </a:ext>
            </a:extLst>
          </p:cNvPr>
          <p:cNvSpPr txBox="1">
            <a:spLocks/>
          </p:cNvSpPr>
          <p:nvPr/>
        </p:nvSpPr>
        <p:spPr>
          <a:xfrm>
            <a:off x="5297762" y="329184"/>
            <a:ext cx="6251110" cy="17830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4800" dirty="0">
                <a:solidFill>
                  <a:schemeClr val="tx2"/>
                </a:solidFill>
              </a:rPr>
              <a:t>NOI Associazione</a:t>
            </a:r>
          </a:p>
        </p:txBody>
      </p:sp>
      <p:sp>
        <p:nvSpPr>
          <p:cNvPr id="6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sellaDiTesto 49">
            <a:extLst>
              <a:ext uri="{FF2B5EF4-FFF2-40B4-BE49-F238E27FC236}">
                <a16:creationId xmlns:a16="http://schemas.microsoft.com/office/drawing/2014/main" id="{A71827ED-F48E-4595-9157-A1B671ABA4F9}"/>
              </a:ext>
            </a:extLst>
          </p:cNvPr>
          <p:cNvSpPr txBox="1"/>
          <p:nvPr/>
        </p:nvSpPr>
        <p:spPr>
          <a:xfrm>
            <a:off x="5297761" y="2585259"/>
            <a:ext cx="6697503" cy="3832166"/>
          </a:xfrm>
          <a:prstGeom prst="rect">
            <a:avLst/>
          </a:prstGeom>
        </p:spPr>
        <p:txBody>
          <a:bodyPr vert="horz" lIns="91440" tIns="45720" rIns="91440" bIns="45720" rtlCol="0">
            <a:normAutofit fontScale="92500" lnSpcReduction="20000"/>
          </a:bodyPr>
          <a:lstStyle/>
          <a:p>
            <a:pPr algn="l">
              <a:lnSpc>
                <a:spcPct val="120000"/>
              </a:lnSpc>
            </a:pPr>
            <a:r>
              <a:rPr lang="it-IT" sz="2000" i="1" dirty="0">
                <a:solidFill>
                  <a:schemeClr val="tx2"/>
                </a:solidFill>
              </a:rPr>
              <a:t>Crediamo che la sfida educativa a cui siamo chiamati nei nostri circoli oratori sia ben rappresentata da due simboli: la testa e il cuore. Il tema del 2023 sarà infatti: “Testa o cuore. Vince chi accoglie”. Due fuochi della nostra umanità, due simboli affettivi del nostro desiderio: Marta e Maria potrebbero essere icona della testa e del cuore che anima la vita dei circoli e della comunità. La sfida sta nel metterle in campo entrambe per imparare l’arte dell’accoglienza, la vera vittoria che cerchiamo in piena sintonia con le nostre chiese che sono in Italia.  In questo tempo storico segnato dalla pandemia, dalla guerra Ucraina-Russa e dall’emergente crisi energetica, NOI Associazione APS crede che la chiave dell’accoglienza sia la strada giusta per crescere in umanità e per fare degli oratori tempo e spazio di santità.</a:t>
            </a:r>
          </a:p>
        </p:txBody>
      </p:sp>
      <p:pic>
        <p:nvPicPr>
          <p:cNvPr id="2" name="Immagine 1">
            <a:extLst>
              <a:ext uri="{FF2B5EF4-FFF2-40B4-BE49-F238E27FC236}">
                <a16:creationId xmlns:a16="http://schemas.microsoft.com/office/drawing/2014/main" id="{B0813335-06C9-69D8-8F2A-06B34520642D}"/>
              </a:ext>
            </a:extLst>
          </p:cNvPr>
          <p:cNvPicPr>
            <a:picLocks noChangeAspect="1"/>
          </p:cNvPicPr>
          <p:nvPr/>
        </p:nvPicPr>
        <p:blipFill>
          <a:blip r:embed="rId2"/>
          <a:stretch>
            <a:fillRect/>
          </a:stretch>
        </p:blipFill>
        <p:spPr>
          <a:xfrm>
            <a:off x="0" y="0"/>
            <a:ext cx="4835415" cy="6858000"/>
          </a:xfrm>
          <a:prstGeom prst="rect">
            <a:avLst/>
          </a:prstGeom>
        </p:spPr>
      </p:pic>
    </p:spTree>
    <p:extLst>
      <p:ext uri="{BB962C8B-B14F-4D97-AF65-F5344CB8AC3E}">
        <p14:creationId xmlns:p14="http://schemas.microsoft.com/office/powerpoint/2010/main" val="3108666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olo 1">
            <a:extLst>
              <a:ext uri="{FF2B5EF4-FFF2-40B4-BE49-F238E27FC236}">
                <a16:creationId xmlns:a16="http://schemas.microsoft.com/office/drawing/2014/main" id="{089EEAA4-EBBF-4D85-8556-BDC42920CA82}"/>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dirty="0" err="1">
                <a:solidFill>
                  <a:schemeClr val="tx2"/>
                </a:solidFill>
              </a:rPr>
              <a:t>Abbonamento</a:t>
            </a:r>
            <a:r>
              <a:rPr lang="en-US" sz="4800" dirty="0">
                <a:solidFill>
                  <a:schemeClr val="tx2"/>
                </a:solidFill>
              </a:rPr>
              <a:t> </a:t>
            </a:r>
            <a:r>
              <a:rPr lang="en-US" sz="4800" dirty="0" err="1">
                <a:solidFill>
                  <a:schemeClr val="tx2"/>
                </a:solidFill>
              </a:rPr>
              <a:t>Avvenire</a:t>
            </a:r>
            <a:r>
              <a:rPr lang="en-US" sz="4800" dirty="0">
                <a:solidFill>
                  <a:schemeClr val="tx2"/>
                </a:solidFill>
              </a:rPr>
              <a:t> 2023</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9FC7AA7C-93DA-4E51-AF79-3CD0C1929AAB}"/>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1700" b="0" i="0" dirty="0" err="1">
                <a:solidFill>
                  <a:schemeClr val="tx2"/>
                </a:solidFill>
                <a:effectLst/>
              </a:rPr>
              <a:t>Sarà</a:t>
            </a:r>
            <a:r>
              <a:rPr lang="en-US" sz="1700" b="0" i="0" dirty="0">
                <a:solidFill>
                  <a:schemeClr val="tx2"/>
                </a:solidFill>
                <a:effectLst/>
              </a:rPr>
              <a:t> </a:t>
            </a:r>
            <a:r>
              <a:rPr lang="en-US" sz="1700" b="0" i="0" dirty="0" err="1">
                <a:solidFill>
                  <a:schemeClr val="tx2"/>
                </a:solidFill>
                <a:effectLst/>
              </a:rPr>
              <a:t>sufficiente</a:t>
            </a:r>
            <a:r>
              <a:rPr lang="en-US" sz="1700" b="0" i="0" dirty="0">
                <a:solidFill>
                  <a:schemeClr val="tx2"/>
                </a:solidFill>
                <a:effectLst/>
              </a:rPr>
              <a:t> </a:t>
            </a:r>
            <a:r>
              <a:rPr lang="en-US" sz="1700" b="0" i="0" dirty="0" err="1">
                <a:solidFill>
                  <a:schemeClr val="tx2"/>
                </a:solidFill>
                <a:effectLst/>
              </a:rPr>
              <a:t>eseguire</a:t>
            </a:r>
            <a:r>
              <a:rPr lang="en-US" sz="1700" b="0" i="0" dirty="0">
                <a:solidFill>
                  <a:schemeClr val="tx2"/>
                </a:solidFill>
                <a:effectLst/>
              </a:rPr>
              <a:t> </a:t>
            </a:r>
            <a:r>
              <a:rPr lang="en-US" sz="1700" b="0" i="0" dirty="0" err="1">
                <a:solidFill>
                  <a:schemeClr val="tx2"/>
                </a:solidFill>
                <a:effectLst/>
              </a:rPr>
              <a:t>i</a:t>
            </a:r>
            <a:r>
              <a:rPr lang="en-US" sz="1700" b="0" i="0" dirty="0">
                <a:solidFill>
                  <a:schemeClr val="tx2"/>
                </a:solidFill>
                <a:effectLst/>
              </a:rPr>
              <a:t> </a:t>
            </a:r>
            <a:r>
              <a:rPr lang="en-US" sz="1700" b="0" i="0" dirty="0" err="1">
                <a:solidFill>
                  <a:schemeClr val="tx2"/>
                </a:solidFill>
                <a:effectLst/>
              </a:rPr>
              <a:t>seguenti</a:t>
            </a:r>
            <a:r>
              <a:rPr lang="en-US" sz="1700" b="0" i="0" dirty="0">
                <a:solidFill>
                  <a:schemeClr val="tx2"/>
                </a:solidFill>
                <a:effectLst/>
              </a:rPr>
              <a:t> </a:t>
            </a:r>
            <a:r>
              <a:rPr lang="en-US" sz="1700" b="0" i="0" dirty="0" err="1">
                <a:solidFill>
                  <a:schemeClr val="tx2"/>
                </a:solidFill>
                <a:effectLst/>
              </a:rPr>
              <a:t>passaggi</a:t>
            </a:r>
            <a:r>
              <a:rPr lang="en-US" sz="1700" dirty="0">
                <a:solidFill>
                  <a:schemeClr val="tx2"/>
                </a:solidFill>
              </a:rPr>
              <a:t>.</a:t>
            </a:r>
            <a:endParaRPr lang="en-US" sz="1700" b="0" i="0" dirty="0">
              <a:solidFill>
                <a:schemeClr val="tx2"/>
              </a:solidFill>
              <a:effectLst/>
            </a:endParaRPr>
          </a:p>
          <a:p>
            <a:pPr fontAlgn="t">
              <a:lnSpc>
                <a:spcPct val="90000"/>
              </a:lnSpc>
              <a:spcAft>
                <a:spcPts val="600"/>
              </a:spcAft>
            </a:pPr>
            <a:r>
              <a:rPr lang="en-US" sz="1700" b="0" i="0" dirty="0" err="1">
                <a:solidFill>
                  <a:schemeClr val="tx2"/>
                </a:solidFill>
                <a:effectLst/>
              </a:rPr>
              <a:t>Accedere</a:t>
            </a:r>
            <a:r>
              <a:rPr lang="en-US" sz="1700" b="0" i="0" dirty="0">
                <a:solidFill>
                  <a:schemeClr val="tx2"/>
                </a:solidFill>
                <a:effectLst/>
              </a:rPr>
              <a:t> a </a:t>
            </a:r>
            <a:r>
              <a:rPr lang="en-US" sz="1700" b="0" i="0" u="none" strike="noStrike" dirty="0">
                <a:solidFill>
                  <a:schemeClr val="tx2"/>
                </a:solidFill>
                <a:effectLst/>
                <a:hlinkClick r:id="rId2">
                  <a:extLst>
                    <a:ext uri="{A12FA001-AC4F-418D-AE19-62706E023703}">
                      <ahyp:hlinkClr xmlns:ahyp="http://schemas.microsoft.com/office/drawing/2018/hyperlinkcolor" val="tx"/>
                    </a:ext>
                  </a:extLst>
                </a:hlinkClick>
              </a:rPr>
              <a:t>noihub.it</a:t>
            </a:r>
            <a:r>
              <a:rPr lang="en-US" sz="1700" b="0" i="0" dirty="0">
                <a:solidFill>
                  <a:schemeClr val="tx2"/>
                </a:solidFill>
                <a:effectLst/>
              </a:rPr>
              <a:t> con le </a:t>
            </a:r>
            <a:r>
              <a:rPr lang="en-US" sz="1700" b="0" i="0" dirty="0" err="1">
                <a:solidFill>
                  <a:schemeClr val="tx2"/>
                </a:solidFill>
                <a:effectLst/>
              </a:rPr>
              <a:t>stesse</a:t>
            </a:r>
            <a:r>
              <a:rPr lang="en-US" sz="1700" b="0" i="0" dirty="0">
                <a:solidFill>
                  <a:schemeClr val="tx2"/>
                </a:solidFill>
                <a:effectLst/>
              </a:rPr>
              <a:t> </a:t>
            </a:r>
            <a:r>
              <a:rPr lang="en-US" sz="1700" b="0" i="0" dirty="0" err="1">
                <a:solidFill>
                  <a:schemeClr val="tx2"/>
                </a:solidFill>
                <a:effectLst/>
              </a:rPr>
              <a:t>credenziali</a:t>
            </a:r>
            <a:r>
              <a:rPr lang="en-US" sz="1700" b="0" i="0" dirty="0">
                <a:solidFill>
                  <a:schemeClr val="tx2"/>
                </a:solidFill>
                <a:effectLst/>
              </a:rPr>
              <a:t> di Noi App</a:t>
            </a:r>
          </a:p>
          <a:p>
            <a:pPr indent="-228600" fontAlgn="t">
              <a:lnSpc>
                <a:spcPct val="90000"/>
              </a:lnSpc>
              <a:spcAft>
                <a:spcPts val="600"/>
              </a:spcAft>
              <a:buFont typeface="Arial" panose="020B0604020202020204" pitchFamily="34" charset="0"/>
              <a:buChar char="•"/>
            </a:pPr>
            <a:endParaRPr lang="en-US" sz="1700" b="0" i="0" dirty="0">
              <a:solidFill>
                <a:schemeClr val="tx2"/>
              </a:solidFill>
              <a:effectLst/>
            </a:endParaRPr>
          </a:p>
          <a:p>
            <a:pPr fontAlgn="t">
              <a:lnSpc>
                <a:spcPct val="90000"/>
              </a:lnSpc>
              <a:spcAft>
                <a:spcPts val="600"/>
              </a:spcAft>
            </a:pPr>
            <a:r>
              <a:rPr lang="en-US" sz="1700" b="0" i="0" dirty="0">
                <a:solidFill>
                  <a:schemeClr val="tx2"/>
                </a:solidFill>
                <a:effectLst/>
              </a:rPr>
              <a:t>Dopo il login </a:t>
            </a:r>
            <a:r>
              <a:rPr lang="en-US" sz="1700" b="0" i="0" dirty="0" err="1">
                <a:solidFill>
                  <a:schemeClr val="tx2"/>
                </a:solidFill>
                <a:effectLst/>
              </a:rPr>
              <a:t>apparirà</a:t>
            </a:r>
            <a:r>
              <a:rPr lang="en-US" sz="1700" b="0" i="0" dirty="0">
                <a:solidFill>
                  <a:schemeClr val="tx2"/>
                </a:solidFill>
                <a:effectLst/>
              </a:rPr>
              <a:t> il </a:t>
            </a:r>
            <a:r>
              <a:rPr lang="en-US" sz="1700" b="0" i="0" dirty="0" err="1">
                <a:solidFill>
                  <a:schemeClr val="tx2"/>
                </a:solidFill>
                <a:effectLst/>
              </a:rPr>
              <a:t>bottone</a:t>
            </a:r>
            <a:r>
              <a:rPr lang="en-US" sz="1700" b="0" i="0" dirty="0">
                <a:solidFill>
                  <a:schemeClr val="tx2"/>
                </a:solidFill>
                <a:effectLst/>
              </a:rPr>
              <a:t> </a:t>
            </a:r>
            <a:br>
              <a:rPr lang="en-US" sz="1700" b="0" i="0" dirty="0">
                <a:solidFill>
                  <a:schemeClr val="tx2"/>
                </a:solidFill>
                <a:effectLst/>
              </a:rPr>
            </a:br>
            <a:r>
              <a:rPr lang="en-US" sz="1700" b="1" i="0" dirty="0">
                <a:solidFill>
                  <a:schemeClr val="tx2"/>
                </a:solidFill>
                <a:effectLst/>
              </a:rPr>
              <a:t>ABBONAMENTO AVVENIRE</a:t>
            </a:r>
          </a:p>
          <a:p>
            <a:pPr indent="-228600" fontAlgn="t">
              <a:lnSpc>
                <a:spcPct val="90000"/>
              </a:lnSpc>
              <a:spcAft>
                <a:spcPts val="600"/>
              </a:spcAft>
              <a:buFont typeface="Arial" panose="020B0604020202020204" pitchFamily="34" charset="0"/>
              <a:buChar char="•"/>
            </a:pPr>
            <a:endParaRPr lang="en-US" sz="1700" b="0" i="0" dirty="0">
              <a:solidFill>
                <a:schemeClr val="tx2"/>
              </a:solidFill>
              <a:effectLst/>
            </a:endParaRPr>
          </a:p>
          <a:p>
            <a:pPr fontAlgn="t">
              <a:lnSpc>
                <a:spcPct val="90000"/>
              </a:lnSpc>
              <a:spcAft>
                <a:spcPts val="600"/>
              </a:spcAft>
            </a:pPr>
            <a:r>
              <a:rPr lang="en-US" sz="1700" dirty="0">
                <a:solidFill>
                  <a:schemeClr val="tx2"/>
                </a:solidFill>
              </a:rPr>
              <a:t>A</a:t>
            </a:r>
            <a:r>
              <a:rPr lang="en-US" sz="1700" b="0" i="0" dirty="0">
                <a:solidFill>
                  <a:schemeClr val="tx2"/>
                </a:solidFill>
                <a:effectLst/>
              </a:rPr>
              <a:t>l </a:t>
            </a:r>
            <a:r>
              <a:rPr lang="en-US" sz="1700" b="0" i="0" dirty="0" err="1">
                <a:solidFill>
                  <a:schemeClr val="tx2"/>
                </a:solidFill>
                <a:effectLst/>
              </a:rPr>
              <a:t>termine</a:t>
            </a:r>
            <a:r>
              <a:rPr lang="en-US" sz="1700" b="0" i="0" dirty="0">
                <a:solidFill>
                  <a:schemeClr val="tx2"/>
                </a:solidFill>
                <a:effectLst/>
              </a:rPr>
              <a:t> di una breve </a:t>
            </a:r>
            <a:r>
              <a:rPr lang="en-US" sz="1700" b="0" i="0" dirty="0" err="1">
                <a:solidFill>
                  <a:schemeClr val="tx2"/>
                </a:solidFill>
                <a:effectLst/>
              </a:rPr>
              <a:t>registrazione</a:t>
            </a:r>
            <a:r>
              <a:rPr lang="en-US" sz="1700" b="0" i="0" dirty="0">
                <a:solidFill>
                  <a:schemeClr val="tx2"/>
                </a:solidFill>
                <a:effectLst/>
              </a:rPr>
              <a:t> </a:t>
            </a:r>
            <a:r>
              <a:rPr lang="en-US" sz="1700" b="0" i="0" dirty="0" err="1">
                <a:solidFill>
                  <a:schemeClr val="tx2"/>
                </a:solidFill>
                <a:effectLst/>
              </a:rPr>
              <a:t>si</a:t>
            </a:r>
            <a:r>
              <a:rPr lang="en-US" sz="1700" b="0" i="0" dirty="0">
                <a:solidFill>
                  <a:schemeClr val="tx2"/>
                </a:solidFill>
                <a:effectLst/>
              </a:rPr>
              <a:t> </a:t>
            </a:r>
            <a:r>
              <a:rPr lang="en-US" sz="1700" b="0" i="0" dirty="0" err="1">
                <a:solidFill>
                  <a:schemeClr val="tx2"/>
                </a:solidFill>
                <a:effectLst/>
              </a:rPr>
              <a:t>dovrà</a:t>
            </a:r>
            <a:r>
              <a:rPr lang="en-US" sz="1700" b="0" i="0" dirty="0">
                <a:solidFill>
                  <a:schemeClr val="tx2"/>
                </a:solidFill>
                <a:effectLst/>
              </a:rPr>
              <a:t> </a:t>
            </a:r>
            <a:r>
              <a:rPr lang="en-US" sz="1700" b="0" i="0" dirty="0" err="1">
                <a:solidFill>
                  <a:schemeClr val="tx2"/>
                </a:solidFill>
                <a:effectLst/>
              </a:rPr>
              <a:t>inserire</a:t>
            </a:r>
            <a:r>
              <a:rPr lang="en-US" sz="1700" b="0" i="0" dirty="0">
                <a:solidFill>
                  <a:schemeClr val="tx2"/>
                </a:solidFill>
                <a:effectLst/>
              </a:rPr>
              <a:t> il </a:t>
            </a:r>
            <a:r>
              <a:rPr lang="en-US" sz="1700" b="0" i="0" dirty="0" err="1">
                <a:solidFill>
                  <a:schemeClr val="tx2"/>
                </a:solidFill>
                <a:effectLst/>
              </a:rPr>
              <a:t>codice</a:t>
            </a:r>
            <a:r>
              <a:rPr lang="en-US" sz="1700" b="0" i="0" dirty="0">
                <a:solidFill>
                  <a:schemeClr val="tx2"/>
                </a:solidFill>
                <a:effectLst/>
              </a:rPr>
              <a:t> </a:t>
            </a:r>
            <a:r>
              <a:rPr lang="en-US" sz="1700" b="0" i="0" dirty="0" err="1">
                <a:solidFill>
                  <a:schemeClr val="tx2"/>
                </a:solidFill>
                <a:effectLst/>
              </a:rPr>
              <a:t>promozionale</a:t>
            </a:r>
            <a:r>
              <a:rPr lang="en-US" sz="1700" b="0" i="0" dirty="0">
                <a:solidFill>
                  <a:schemeClr val="tx2"/>
                </a:solidFill>
                <a:effectLst/>
              </a:rPr>
              <a:t>: </a:t>
            </a:r>
            <a:r>
              <a:rPr lang="en-US" sz="1700" b="1" i="0" dirty="0">
                <a:solidFill>
                  <a:schemeClr val="tx2"/>
                </a:solidFill>
                <a:effectLst/>
              </a:rPr>
              <a:t>AVNOIAVV23</a:t>
            </a:r>
            <a:endParaRPr lang="en-US" sz="1700" b="0" i="0" dirty="0">
              <a:solidFill>
                <a:schemeClr val="tx2"/>
              </a:solidFill>
              <a:effectLst/>
            </a:endParaRPr>
          </a:p>
          <a:p>
            <a:pPr indent="-228600">
              <a:lnSpc>
                <a:spcPct val="90000"/>
              </a:lnSpc>
              <a:spcAft>
                <a:spcPts val="600"/>
              </a:spcAft>
              <a:buFont typeface="Arial" panose="020B0604020202020204" pitchFamily="34" charset="0"/>
              <a:buChar char="•"/>
            </a:pPr>
            <a:endParaRPr lang="en-US" sz="1700" dirty="0">
              <a:solidFill>
                <a:schemeClr val="tx2"/>
              </a:solidFill>
            </a:endParaRPr>
          </a:p>
        </p:txBody>
      </p:sp>
      <p:pic>
        <p:nvPicPr>
          <p:cNvPr id="3" name="Immagine 2">
            <a:extLst>
              <a:ext uri="{FF2B5EF4-FFF2-40B4-BE49-F238E27FC236}">
                <a16:creationId xmlns:a16="http://schemas.microsoft.com/office/drawing/2014/main" id="{6167BFAB-86FF-4D94-89AF-8FA685906277}"/>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5353267" y="-33243"/>
            <a:ext cx="6924631" cy="690370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Immagine 4">
            <a:extLst>
              <a:ext uri="{FF2B5EF4-FFF2-40B4-BE49-F238E27FC236}">
                <a16:creationId xmlns:a16="http://schemas.microsoft.com/office/drawing/2014/main" id="{2E31B4D9-F1F0-0145-3AFC-247292152B57}"/>
              </a:ext>
            </a:extLst>
          </p:cNvPr>
          <p:cNvPicPr>
            <a:picLocks noChangeAspect="1"/>
          </p:cNvPicPr>
          <p:nvPr/>
        </p:nvPicPr>
        <p:blipFill>
          <a:blip r:embed="rId4"/>
          <a:stretch>
            <a:fillRect/>
          </a:stretch>
        </p:blipFill>
        <p:spPr>
          <a:xfrm>
            <a:off x="10625574" y="2143879"/>
            <a:ext cx="733120" cy="209550"/>
          </a:xfrm>
          <a:prstGeom prst="rect">
            <a:avLst/>
          </a:prstGeom>
        </p:spPr>
      </p:pic>
    </p:spTree>
    <p:extLst>
      <p:ext uri="{BB962C8B-B14F-4D97-AF65-F5344CB8AC3E}">
        <p14:creationId xmlns:p14="http://schemas.microsoft.com/office/powerpoint/2010/main" val="515351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462739" y="738371"/>
            <a:ext cx="9426328" cy="678964"/>
          </a:xfrm>
        </p:spPr>
        <p:txBody>
          <a:bodyPr>
            <a:normAutofit fontScale="90000"/>
          </a:bodyPr>
          <a:lstStyle/>
          <a:p>
            <a:pPr algn="l"/>
            <a:r>
              <a:rPr lang="it-IT" sz="4400" dirty="0">
                <a:solidFill>
                  <a:schemeClr val="tx2"/>
                </a:solidFill>
              </a:rPr>
              <a:t>Dal Vangelo secondo Giovanni (20,19-31)</a:t>
            </a: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A06C425-8BED-445B-941F-770EAA167322}"/>
              </a:ext>
            </a:extLst>
          </p:cNvPr>
          <p:cNvSpPr txBox="1"/>
          <p:nvPr/>
        </p:nvSpPr>
        <p:spPr>
          <a:xfrm>
            <a:off x="462739" y="1697825"/>
            <a:ext cx="10701972" cy="4626908"/>
          </a:xfrm>
          <a:prstGeom prst="rect">
            <a:avLst/>
          </a:prstGeom>
          <a:noFill/>
        </p:spPr>
        <p:txBody>
          <a:bodyPr wrap="square">
            <a:spAutoFit/>
          </a:bodyPr>
          <a:lstStyle/>
          <a:p>
            <a:pPr>
              <a:spcAft>
                <a:spcPts val="800"/>
              </a:spcAft>
            </a:pPr>
            <a:r>
              <a:rPr lang="it-IT" sz="2400" dirty="0">
                <a:solidFill>
                  <a:schemeClr val="tx2"/>
                </a:solidFill>
                <a:latin typeface="+mj-lt"/>
                <a:cs typeface="Times New Roman" panose="02020603050405020304" pitchFamily="18" charset="0"/>
              </a:rPr>
              <a:t>La sera di quel giorno, il primo della settimana, mentre erano chiuse le porte del luogo dove si trovavano i discepoli per timore dei Giudei, venne Gesù, stette in mezzo e disse loro: «Pace a voi!». Detto questo, mostrò loro le mani e il fianco. E i discepoli gioirono al vedere il Signore.</a:t>
            </a:r>
            <a:br>
              <a:rPr lang="it-IT" sz="2400" dirty="0">
                <a:solidFill>
                  <a:schemeClr val="tx2"/>
                </a:solidFill>
                <a:latin typeface="+mj-lt"/>
                <a:cs typeface="Times New Roman" panose="02020603050405020304" pitchFamily="18" charset="0"/>
              </a:rPr>
            </a:br>
            <a:r>
              <a:rPr lang="it-IT" sz="2400" dirty="0">
                <a:solidFill>
                  <a:schemeClr val="tx2"/>
                </a:solidFill>
                <a:latin typeface="+mj-lt"/>
                <a:cs typeface="Times New Roman" panose="02020603050405020304" pitchFamily="18" charset="0"/>
              </a:rPr>
              <a:t>Gesù disse loro di nuovo: «Pace a voi! Come il Padre ha mandato me, anche io mando voi». Detto questo, soffiò e disse loro: «Ricevete lo Spirito Santo. A coloro a cui perdonerete i peccati, saranno perdonati; a coloro a cui non perdonerete, non saranno perdonati».</a:t>
            </a:r>
          </a:p>
          <a:p>
            <a:pPr>
              <a:spcAft>
                <a:spcPts val="800"/>
              </a:spcAft>
            </a:pPr>
            <a:r>
              <a:rPr lang="it-IT" sz="2400" dirty="0">
                <a:solidFill>
                  <a:schemeClr val="tx2"/>
                </a:solidFill>
                <a:latin typeface="+mj-lt"/>
                <a:cs typeface="Times New Roman" panose="02020603050405020304" pitchFamily="18" charset="0"/>
              </a:rPr>
              <a:t>Tommaso, uno dei Dodici, chiamato </a:t>
            </a:r>
            <a:r>
              <a:rPr lang="it-IT" sz="2400" dirty="0" err="1">
                <a:solidFill>
                  <a:schemeClr val="tx2"/>
                </a:solidFill>
                <a:latin typeface="+mj-lt"/>
                <a:cs typeface="Times New Roman" panose="02020603050405020304" pitchFamily="18" charset="0"/>
              </a:rPr>
              <a:t>Dìdimo</a:t>
            </a:r>
            <a:r>
              <a:rPr lang="it-IT" sz="2400" dirty="0">
                <a:solidFill>
                  <a:schemeClr val="tx2"/>
                </a:solidFill>
                <a:latin typeface="+mj-lt"/>
                <a:cs typeface="Times New Roman" panose="02020603050405020304" pitchFamily="18" charset="0"/>
              </a:rPr>
              <a:t>, non era con loro quando venne Gesù. Gli dicevano gli altri discepoli: «Abbiamo visto il Signore!». Ma egli disse loro: «Se non vedo nelle sue mani il segno dei chiodi e non metto il mio dito nel segno dei chiodi e non metto la mia mano nel suo fianco, io non credo».</a:t>
            </a:r>
          </a:p>
        </p:txBody>
      </p:sp>
    </p:spTree>
    <p:extLst>
      <p:ext uri="{BB962C8B-B14F-4D97-AF65-F5344CB8AC3E}">
        <p14:creationId xmlns:p14="http://schemas.microsoft.com/office/powerpoint/2010/main" val="3905621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890338" y="3311790"/>
            <a:ext cx="3734014" cy="894450"/>
          </a:xfrm>
        </p:spPr>
        <p:txBody>
          <a:bodyPr anchor="b">
            <a:normAutofit/>
          </a:bodyPr>
          <a:lstStyle/>
          <a:p>
            <a:pPr algn="l"/>
            <a:r>
              <a:rPr lang="it-IT" sz="5400" dirty="0">
                <a:solidFill>
                  <a:schemeClr val="tx2"/>
                </a:solidFill>
              </a:rPr>
              <a:t>Noi APP</a:t>
            </a:r>
          </a:p>
        </p:txBody>
      </p:sp>
      <p:sp>
        <p:nvSpPr>
          <p:cNvPr id="8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6" name="Picture 10" descr="noi_innovazione">
            <a:extLst>
              <a:ext uri="{FF2B5EF4-FFF2-40B4-BE49-F238E27FC236}">
                <a16:creationId xmlns:a16="http://schemas.microsoft.com/office/drawing/2014/main" id="{275EF1E0-C48A-4BA8-B8F6-5FED9A2DE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7826944" y="2419004"/>
            <a:ext cx="2085709" cy="207940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C4CE9946-C0C5-43D5-94C5-28102565D2D4}"/>
              </a:ext>
            </a:extLst>
          </p:cNvPr>
          <p:cNvSpPr txBox="1"/>
          <p:nvPr/>
        </p:nvSpPr>
        <p:spPr>
          <a:xfrm>
            <a:off x="890338" y="4630582"/>
            <a:ext cx="6097384" cy="435184"/>
          </a:xfrm>
          <a:prstGeom prst="rect">
            <a:avLst/>
          </a:prstGeom>
          <a:noFill/>
        </p:spPr>
        <p:txBody>
          <a:bodyPr wrap="square">
            <a:spAutoFit/>
          </a:bodyPr>
          <a:lstStyle/>
          <a:p>
            <a:pPr>
              <a:lnSpc>
                <a:spcPct val="120000"/>
              </a:lnSpc>
              <a:spcAft>
                <a:spcPts val="600"/>
              </a:spcAft>
            </a:pPr>
            <a:r>
              <a:rPr lang="en-US" sz="2000" dirty="0">
                <a:solidFill>
                  <a:schemeClr val="tx2"/>
                </a:solidFill>
              </a:rPr>
              <a:t>Per </a:t>
            </a:r>
            <a:r>
              <a:rPr lang="en-US" sz="2000" dirty="0" err="1">
                <a:solidFill>
                  <a:schemeClr val="tx2"/>
                </a:solidFill>
              </a:rPr>
              <a:t>poter</a:t>
            </a:r>
            <a:r>
              <a:rPr lang="en-US" sz="2000" dirty="0">
                <a:solidFill>
                  <a:schemeClr val="tx2"/>
                </a:solidFill>
              </a:rPr>
              <a:t> </a:t>
            </a:r>
            <a:r>
              <a:rPr lang="en-US" sz="2000" dirty="0" err="1">
                <a:solidFill>
                  <a:schemeClr val="tx2"/>
                </a:solidFill>
              </a:rPr>
              <a:t>trovare</a:t>
            </a:r>
            <a:r>
              <a:rPr lang="en-US" sz="2000" dirty="0">
                <a:solidFill>
                  <a:schemeClr val="tx2"/>
                </a:solidFill>
              </a:rPr>
              <a:t> la </a:t>
            </a:r>
            <a:r>
              <a:rPr lang="en-US" sz="2000" dirty="0" err="1">
                <a:solidFill>
                  <a:schemeClr val="tx2"/>
                </a:solidFill>
              </a:rPr>
              <a:t>tua</a:t>
            </a:r>
            <a:r>
              <a:rPr lang="en-US" sz="2000" dirty="0">
                <a:solidFill>
                  <a:schemeClr val="tx2"/>
                </a:solidFill>
              </a:rPr>
              <a:t> </a:t>
            </a:r>
            <a:r>
              <a:rPr lang="en-US" sz="2000" dirty="0" err="1">
                <a:solidFill>
                  <a:schemeClr val="tx2"/>
                </a:solidFill>
              </a:rPr>
              <a:t>tessera</a:t>
            </a:r>
            <a:r>
              <a:rPr lang="en-US" sz="2000" dirty="0">
                <a:solidFill>
                  <a:schemeClr val="tx2"/>
                </a:solidFill>
              </a:rPr>
              <a:t> </a:t>
            </a:r>
            <a:r>
              <a:rPr lang="en-US" sz="2000" dirty="0" err="1">
                <a:solidFill>
                  <a:schemeClr val="tx2"/>
                </a:solidFill>
              </a:rPr>
              <a:t>digitale</a:t>
            </a:r>
            <a:r>
              <a:rPr lang="en-US" sz="2000" dirty="0">
                <a:solidFill>
                  <a:schemeClr val="tx2"/>
                </a:solidFill>
              </a:rPr>
              <a:t>!</a:t>
            </a:r>
          </a:p>
        </p:txBody>
      </p:sp>
    </p:spTree>
    <p:extLst>
      <p:ext uri="{BB962C8B-B14F-4D97-AF65-F5344CB8AC3E}">
        <p14:creationId xmlns:p14="http://schemas.microsoft.com/office/powerpoint/2010/main" val="2426395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FE6C3248-E3E7-4FE6-98D3-4E912F97498F}"/>
              </a:ext>
            </a:extLst>
          </p:cNvPr>
          <p:cNvGrpSpPr/>
          <p:nvPr/>
        </p:nvGrpSpPr>
        <p:grpSpPr>
          <a:xfrm>
            <a:off x="3239719" y="1914004"/>
            <a:ext cx="8640000" cy="4320000"/>
            <a:chOff x="3137870" y="571364"/>
            <a:chExt cx="8640000" cy="4320000"/>
          </a:xfrm>
        </p:grpSpPr>
        <p:pic>
          <p:nvPicPr>
            <p:cNvPr id="4" name="Immagine 3">
              <a:extLst>
                <a:ext uri="{FF2B5EF4-FFF2-40B4-BE49-F238E27FC236}">
                  <a16:creationId xmlns:a16="http://schemas.microsoft.com/office/drawing/2014/main" id="{ED344D44-9270-4562-AC7E-7CE3B9BA4F1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17870" y="571364"/>
              <a:ext cx="2160000" cy="2160000"/>
            </a:xfrm>
            <a:prstGeom prst="rect">
              <a:avLst/>
            </a:prstGeom>
          </p:spPr>
        </p:pic>
        <p:pic>
          <p:nvPicPr>
            <p:cNvPr id="5" name="Immagine 4">
              <a:extLst>
                <a:ext uri="{FF2B5EF4-FFF2-40B4-BE49-F238E27FC236}">
                  <a16:creationId xmlns:a16="http://schemas.microsoft.com/office/drawing/2014/main" id="{FEDC9055-25FF-4340-ABD0-E4C1A5832F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40355" y="2731364"/>
              <a:ext cx="2160000" cy="2160000"/>
            </a:xfrm>
            <a:prstGeom prst="rect">
              <a:avLst/>
            </a:prstGeom>
          </p:spPr>
        </p:pic>
        <p:pic>
          <p:nvPicPr>
            <p:cNvPr id="6" name="Immagine 5">
              <a:extLst>
                <a:ext uri="{FF2B5EF4-FFF2-40B4-BE49-F238E27FC236}">
                  <a16:creationId xmlns:a16="http://schemas.microsoft.com/office/drawing/2014/main" id="{F08AB543-672E-4EA6-9D16-B229710EF74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57870" y="571364"/>
              <a:ext cx="2160000" cy="2160000"/>
            </a:xfrm>
            <a:prstGeom prst="rect">
              <a:avLst/>
            </a:prstGeom>
          </p:spPr>
        </p:pic>
        <p:pic>
          <p:nvPicPr>
            <p:cNvPr id="7" name="Immagine 6">
              <a:extLst>
                <a:ext uri="{FF2B5EF4-FFF2-40B4-BE49-F238E27FC236}">
                  <a16:creationId xmlns:a16="http://schemas.microsoft.com/office/drawing/2014/main" id="{F4FB7E68-D63F-4034-97AD-695CCF9709D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17870" y="2731364"/>
              <a:ext cx="2160000" cy="2160000"/>
            </a:xfrm>
            <a:prstGeom prst="rect">
              <a:avLst/>
            </a:prstGeom>
          </p:spPr>
        </p:pic>
        <p:pic>
          <p:nvPicPr>
            <p:cNvPr id="8" name="Immagine 7">
              <a:extLst>
                <a:ext uri="{FF2B5EF4-FFF2-40B4-BE49-F238E27FC236}">
                  <a16:creationId xmlns:a16="http://schemas.microsoft.com/office/drawing/2014/main" id="{413C04BD-1A96-4917-BC8A-E3A0E32AE30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37870" y="2690262"/>
              <a:ext cx="2160000" cy="2160000"/>
            </a:xfrm>
            <a:prstGeom prst="rect">
              <a:avLst/>
            </a:prstGeom>
          </p:spPr>
        </p:pic>
        <p:pic>
          <p:nvPicPr>
            <p:cNvPr id="9" name="Immagine 8">
              <a:extLst>
                <a:ext uri="{FF2B5EF4-FFF2-40B4-BE49-F238E27FC236}">
                  <a16:creationId xmlns:a16="http://schemas.microsoft.com/office/drawing/2014/main" id="{5871D756-8554-4B0A-8FEE-5900FF65949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297870" y="2731364"/>
              <a:ext cx="2160000" cy="2160000"/>
            </a:xfrm>
            <a:prstGeom prst="rect">
              <a:avLst/>
            </a:prstGeom>
          </p:spPr>
        </p:pic>
        <p:pic>
          <p:nvPicPr>
            <p:cNvPr id="10" name="Immagine 9">
              <a:extLst>
                <a:ext uri="{FF2B5EF4-FFF2-40B4-BE49-F238E27FC236}">
                  <a16:creationId xmlns:a16="http://schemas.microsoft.com/office/drawing/2014/main" id="{9F2873E8-7C9A-4828-8E65-C35CC9EB8B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97870" y="571364"/>
              <a:ext cx="2160000" cy="2160000"/>
            </a:xfrm>
            <a:prstGeom prst="rect">
              <a:avLst/>
            </a:prstGeom>
          </p:spPr>
        </p:pic>
      </p:grpSp>
      <p:pic>
        <p:nvPicPr>
          <p:cNvPr id="11" name="Immagine 10">
            <a:extLst>
              <a:ext uri="{FF2B5EF4-FFF2-40B4-BE49-F238E27FC236}">
                <a16:creationId xmlns:a16="http://schemas.microsoft.com/office/drawing/2014/main" id="{D1379415-3B99-4C5D-A615-ACCC7BE68C29}"/>
              </a:ext>
            </a:extLst>
          </p:cNvPr>
          <p:cNvPicPr>
            <a:picLocks noChangeAspect="1"/>
          </p:cNvPicPr>
          <p:nvPr/>
        </p:nvPicPr>
        <p:blipFill>
          <a:blip r:embed="rId9"/>
          <a:stretch>
            <a:fillRect/>
          </a:stretch>
        </p:blipFill>
        <p:spPr>
          <a:xfrm rot="21182508">
            <a:off x="548691" y="1275831"/>
            <a:ext cx="4205205" cy="2595400"/>
          </a:xfrm>
          <a:prstGeom prst="rect">
            <a:avLst/>
          </a:prstGeom>
        </p:spPr>
      </p:pic>
      <p:sp>
        <p:nvSpPr>
          <p:cNvPr id="15" name="Titolo 1">
            <a:extLst>
              <a:ext uri="{FF2B5EF4-FFF2-40B4-BE49-F238E27FC236}">
                <a16:creationId xmlns:a16="http://schemas.microsoft.com/office/drawing/2014/main" id="{F0BC7589-8934-424C-8B04-81A90EFFDE1F}"/>
              </a:ext>
            </a:extLst>
          </p:cNvPr>
          <p:cNvSpPr>
            <a:spLocks noGrp="1"/>
          </p:cNvSpPr>
          <p:nvPr>
            <p:ph type="title"/>
          </p:nvPr>
        </p:nvSpPr>
        <p:spPr>
          <a:xfrm>
            <a:off x="4821382" y="365125"/>
            <a:ext cx="6532418" cy="1325563"/>
          </a:xfrm>
        </p:spPr>
        <p:txBody>
          <a:bodyPr/>
          <a:lstStyle/>
          <a:p>
            <a:pPr algn="r"/>
            <a:r>
              <a:rPr lang="it-IT" dirty="0">
                <a:solidFill>
                  <a:schemeClr val="tx2"/>
                </a:solidFill>
              </a:rPr>
              <a:t>Collegati con Noi!</a:t>
            </a:r>
          </a:p>
        </p:txBody>
      </p:sp>
    </p:spTree>
    <p:extLst>
      <p:ext uri="{BB962C8B-B14F-4D97-AF65-F5344CB8AC3E}">
        <p14:creationId xmlns:p14="http://schemas.microsoft.com/office/powerpoint/2010/main" val="1088417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7085532" y="640080"/>
            <a:ext cx="4196932" cy="3566160"/>
          </a:xfrm>
        </p:spPr>
        <p:txBody>
          <a:bodyPr anchor="b">
            <a:normAutofit/>
          </a:bodyPr>
          <a:lstStyle/>
          <a:p>
            <a:r>
              <a:rPr lang="it-IT" sz="5400" dirty="0">
                <a:solidFill>
                  <a:schemeClr val="tx2"/>
                </a:solidFill>
              </a:rPr>
              <a:t>Integrazione membri direttivo</a:t>
            </a:r>
          </a:p>
        </p:txBody>
      </p:sp>
      <p:pic>
        <p:nvPicPr>
          <p:cNvPr id="9" name="Picture 2" descr="C:\Users\Stefania.Vichi\Desktop\img_home_1.png">
            <a:extLst>
              <a:ext uri="{FF2B5EF4-FFF2-40B4-BE49-F238E27FC236}">
                <a16:creationId xmlns:a16="http://schemas.microsoft.com/office/drawing/2014/main" id="{07A3828C-F0C9-4FA3-A13D-62FD509990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23" r="4389" b="-2"/>
          <a:stretch/>
        </p:blipFill>
        <p:spPr bwMode="auto">
          <a:xfrm>
            <a:off x="392085" y="2414627"/>
            <a:ext cx="5368635" cy="4385163"/>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339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286735" y="704675"/>
            <a:ext cx="4394321" cy="4160940"/>
          </a:xfrm>
        </p:spPr>
        <p:txBody>
          <a:bodyPr vert="horz" lIns="91440" tIns="45720" rIns="91440" bIns="45720" rtlCol="0" anchor="ctr">
            <a:normAutofit/>
          </a:bodyPr>
          <a:lstStyle/>
          <a:p>
            <a:pPr algn="l"/>
            <a:br>
              <a:rPr lang="en-US" sz="3800" kern="1200" dirty="0">
                <a:solidFill>
                  <a:schemeClr val="tx1"/>
                </a:solidFill>
                <a:latin typeface="+mj-lt"/>
                <a:ea typeface="+mj-ea"/>
                <a:cs typeface="+mj-cs"/>
              </a:rPr>
            </a:br>
            <a:br>
              <a:rPr lang="en-US" sz="3800" kern="1200" dirty="0">
                <a:solidFill>
                  <a:schemeClr val="tx1"/>
                </a:solidFill>
                <a:latin typeface="+mj-lt"/>
                <a:ea typeface="+mj-ea"/>
                <a:cs typeface="+mj-cs"/>
              </a:rPr>
            </a:br>
            <a:r>
              <a:rPr lang="en-US" sz="4000" dirty="0">
                <a:solidFill>
                  <a:schemeClr val="tx2"/>
                </a:solidFill>
              </a:rPr>
              <a:t>Consiglieri </a:t>
            </a:r>
            <a:r>
              <a:rPr lang="en-US" sz="4000" dirty="0" err="1">
                <a:solidFill>
                  <a:schemeClr val="tx2"/>
                </a:solidFill>
              </a:rPr>
              <a:t>uscenti</a:t>
            </a:r>
            <a:r>
              <a:rPr lang="en-US" sz="4000" dirty="0">
                <a:solidFill>
                  <a:schemeClr val="tx2"/>
                </a:solidFill>
              </a:rPr>
              <a:t>:</a:t>
            </a:r>
            <a:br>
              <a:rPr lang="en-US" sz="4000" dirty="0">
                <a:solidFill>
                  <a:schemeClr val="tx2"/>
                </a:solidFill>
              </a:rPr>
            </a:br>
            <a:r>
              <a:rPr lang="en-US" sz="4000" dirty="0">
                <a:solidFill>
                  <a:schemeClr val="tx2"/>
                </a:solidFill>
              </a:rPr>
              <a:t>Tonelli Carlo - </a:t>
            </a:r>
            <a:r>
              <a:rPr lang="en-US" sz="3200" dirty="0">
                <a:solidFill>
                  <a:schemeClr val="tx2"/>
                </a:solidFill>
              </a:rPr>
              <a:t>NT051</a:t>
            </a:r>
            <a:br>
              <a:rPr lang="en-US" sz="3200" dirty="0">
                <a:solidFill>
                  <a:schemeClr val="tx2"/>
                </a:solidFill>
              </a:rPr>
            </a:br>
            <a:r>
              <a:rPr lang="en-US" sz="4000" dirty="0">
                <a:solidFill>
                  <a:schemeClr val="tx2"/>
                </a:solidFill>
              </a:rPr>
              <a:t>don Vincenzo </a:t>
            </a:r>
            <a:r>
              <a:rPr lang="en-US" sz="4000" dirty="0" err="1">
                <a:solidFill>
                  <a:schemeClr val="tx2"/>
                </a:solidFill>
              </a:rPr>
              <a:t>Lupoli</a:t>
            </a:r>
            <a:r>
              <a:rPr lang="en-US" sz="4000" dirty="0">
                <a:solidFill>
                  <a:schemeClr val="tx2"/>
                </a:solidFill>
              </a:rPr>
              <a:t> </a:t>
            </a:r>
            <a:br>
              <a:rPr lang="en-US" sz="4000" dirty="0">
                <a:solidFill>
                  <a:schemeClr val="tx2"/>
                </a:solidFill>
              </a:rPr>
            </a:br>
            <a:r>
              <a:rPr lang="en-US" sz="4000" dirty="0">
                <a:solidFill>
                  <a:schemeClr val="tx2"/>
                </a:solidFill>
              </a:rPr>
              <a:t>don Marco Saiani</a:t>
            </a:r>
          </a:p>
        </p:txBody>
      </p:sp>
      <p:sp>
        <p:nvSpPr>
          <p:cNvPr id="1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9C637FF9-57B9-CC38-0AC7-212F70A5E8CF}"/>
              </a:ext>
            </a:extLst>
          </p:cNvPr>
          <p:cNvSpPr txBox="1"/>
          <p:nvPr/>
        </p:nvSpPr>
        <p:spPr>
          <a:xfrm>
            <a:off x="4975411" y="347891"/>
            <a:ext cx="6919186" cy="5267818"/>
          </a:xfrm>
          <a:prstGeom prst="rect">
            <a:avLst/>
          </a:prstGeom>
        </p:spPr>
        <p:txBody>
          <a:bodyPr vert="horz" lIns="91440" tIns="45720" rIns="91440" bIns="45720" rtlCol="0" anchor="ctr">
            <a:normAutofit/>
          </a:bodyPr>
          <a:lstStyle/>
          <a:p>
            <a:pPr>
              <a:lnSpc>
                <a:spcPct val="90000"/>
              </a:lnSpc>
              <a:spcAft>
                <a:spcPts val="600"/>
              </a:spcAft>
            </a:pPr>
            <a:endParaRPr lang="en-US" sz="4000" dirty="0">
              <a:solidFill>
                <a:schemeClr val="tx2"/>
              </a:solidFill>
              <a:latin typeface="+mj-lt"/>
              <a:ea typeface="+mj-ea"/>
              <a:cs typeface="+mj-cs"/>
            </a:endParaRPr>
          </a:p>
          <a:p>
            <a:pPr>
              <a:lnSpc>
                <a:spcPct val="90000"/>
              </a:lnSpc>
              <a:spcAft>
                <a:spcPts val="600"/>
              </a:spcAft>
            </a:pPr>
            <a:r>
              <a:rPr lang="en-US" sz="4000" dirty="0" err="1">
                <a:solidFill>
                  <a:schemeClr val="tx2"/>
                </a:solidFill>
                <a:latin typeface="+mj-lt"/>
                <a:ea typeface="+mj-ea"/>
                <a:cs typeface="+mj-cs"/>
              </a:rPr>
              <a:t>Candidati</a:t>
            </a:r>
            <a:r>
              <a:rPr lang="en-US" sz="4000" dirty="0">
                <a:solidFill>
                  <a:schemeClr val="tx2"/>
                </a:solidFill>
                <a:latin typeface="+mj-lt"/>
                <a:ea typeface="+mj-ea"/>
                <a:cs typeface="+mj-cs"/>
              </a:rPr>
              <a:t> </a:t>
            </a:r>
            <a:r>
              <a:rPr lang="en-US" sz="4000" dirty="0" err="1">
                <a:solidFill>
                  <a:schemeClr val="tx2"/>
                </a:solidFill>
                <a:latin typeface="+mj-lt"/>
                <a:ea typeface="+mj-ea"/>
                <a:cs typeface="+mj-cs"/>
              </a:rPr>
              <a:t>entranti</a:t>
            </a:r>
            <a:r>
              <a:rPr lang="en-US" sz="4000" dirty="0">
                <a:solidFill>
                  <a:schemeClr val="tx2"/>
                </a:solidFill>
                <a:latin typeface="+mj-lt"/>
                <a:ea typeface="+mj-ea"/>
                <a:cs typeface="+mj-cs"/>
              </a:rPr>
              <a:t>:</a:t>
            </a:r>
            <a:br>
              <a:rPr lang="en-US" sz="4000" dirty="0">
                <a:solidFill>
                  <a:schemeClr val="tx2"/>
                </a:solidFill>
                <a:latin typeface="+mj-lt"/>
                <a:ea typeface="+mj-ea"/>
                <a:cs typeface="+mj-cs"/>
              </a:rPr>
            </a:br>
            <a:r>
              <a:rPr lang="en-US" sz="4000" dirty="0">
                <a:solidFill>
                  <a:schemeClr val="tx2"/>
                </a:solidFill>
                <a:latin typeface="+mj-lt"/>
                <a:ea typeface="+mj-ea"/>
                <a:cs typeface="+mj-cs"/>
              </a:rPr>
              <a:t>Lucchi Anna - </a:t>
            </a:r>
            <a:r>
              <a:rPr lang="en-US" sz="3200" dirty="0">
                <a:solidFill>
                  <a:schemeClr val="tx2"/>
                </a:solidFill>
                <a:latin typeface="+mj-lt"/>
                <a:ea typeface="+mj-ea"/>
                <a:cs typeface="+mj-cs"/>
              </a:rPr>
              <a:t>NT035 (Gardolo)</a:t>
            </a:r>
            <a:br>
              <a:rPr lang="en-US" sz="3200" dirty="0">
                <a:solidFill>
                  <a:schemeClr val="tx2"/>
                </a:solidFill>
                <a:latin typeface="+mj-lt"/>
                <a:ea typeface="+mj-ea"/>
                <a:cs typeface="+mj-cs"/>
              </a:rPr>
            </a:br>
            <a:r>
              <a:rPr lang="en-US" sz="4000" dirty="0" err="1">
                <a:solidFill>
                  <a:schemeClr val="tx2"/>
                </a:solidFill>
                <a:latin typeface="+mj-lt"/>
                <a:ea typeface="+mj-ea"/>
                <a:cs typeface="+mj-cs"/>
              </a:rPr>
              <a:t>Quaglia</a:t>
            </a:r>
            <a:r>
              <a:rPr lang="en-US" sz="4000" dirty="0">
                <a:solidFill>
                  <a:schemeClr val="tx2"/>
                </a:solidFill>
                <a:latin typeface="+mj-lt"/>
                <a:ea typeface="+mj-ea"/>
                <a:cs typeface="+mj-cs"/>
              </a:rPr>
              <a:t> Paola </a:t>
            </a:r>
            <a:r>
              <a:rPr lang="en-US" sz="3200" dirty="0">
                <a:solidFill>
                  <a:schemeClr val="tx2"/>
                </a:solidFill>
                <a:latin typeface="+mj-lt"/>
                <a:ea typeface="+mj-ea"/>
                <a:cs typeface="+mj-cs"/>
              </a:rPr>
              <a:t>- NT119 (S. Carlo TN)</a:t>
            </a:r>
            <a:br>
              <a:rPr lang="en-US" sz="4000" dirty="0">
                <a:solidFill>
                  <a:schemeClr val="tx2"/>
                </a:solidFill>
                <a:latin typeface="+mj-lt"/>
                <a:ea typeface="+mj-ea"/>
                <a:cs typeface="+mj-cs"/>
              </a:rPr>
            </a:br>
            <a:r>
              <a:rPr lang="en-US" sz="4000" dirty="0">
                <a:solidFill>
                  <a:schemeClr val="tx2"/>
                </a:solidFill>
                <a:latin typeface="+mj-lt"/>
                <a:ea typeface="+mj-ea"/>
                <a:cs typeface="+mj-cs"/>
              </a:rPr>
              <a:t>don Mattia Vanzo</a:t>
            </a:r>
          </a:p>
        </p:txBody>
      </p:sp>
      <p:pic>
        <p:nvPicPr>
          <p:cNvPr id="5" name="Picture 2" descr="C:\Users\Stefania.Vichi\Desktop\img_home_1.png">
            <a:extLst>
              <a:ext uri="{FF2B5EF4-FFF2-40B4-BE49-F238E27FC236}">
                <a16:creationId xmlns:a16="http://schemas.microsoft.com/office/drawing/2014/main" id="{79E5C56F-39B5-9DBB-F87A-383F9D53EC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23" r="4389" b="-2"/>
          <a:stretch/>
        </p:blipFill>
        <p:spPr bwMode="auto">
          <a:xfrm>
            <a:off x="9711521" y="4732458"/>
            <a:ext cx="2563551" cy="2093938"/>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011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804672" y="4883875"/>
            <a:ext cx="10592174" cy="1233310"/>
          </a:xfrm>
        </p:spPr>
        <p:txBody>
          <a:bodyPr anchor="t">
            <a:normAutofit/>
          </a:bodyPr>
          <a:lstStyle/>
          <a:p>
            <a:r>
              <a:rPr lang="it-IT" sz="6600" dirty="0">
                <a:solidFill>
                  <a:schemeClr val="tx2"/>
                </a:solidFill>
              </a:rPr>
              <a:t>Grazie!</a:t>
            </a:r>
          </a:p>
        </p:txBody>
      </p:sp>
      <p:pic>
        <p:nvPicPr>
          <p:cNvPr id="7" name="Picture 3" descr="C:\Users\Stefania.Vichi\Desktop\bg_1.png">
            <a:extLst>
              <a:ext uri="{FF2B5EF4-FFF2-40B4-BE49-F238E27FC236}">
                <a16:creationId xmlns:a16="http://schemas.microsoft.com/office/drawing/2014/main" id="{9E10D91A-4E51-4C3B-A5F7-9BA0C0CC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25" r="9575" b="-1"/>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 name="Group 10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11" name="Freeform: Shape 1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6915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0E449BDD-5D6B-496F-929E-A0D42B8F47E2}"/>
              </a:ext>
            </a:extLst>
          </p:cNvPr>
          <p:cNvSpPr txBox="1"/>
          <p:nvPr/>
        </p:nvSpPr>
        <p:spPr>
          <a:xfrm>
            <a:off x="462739" y="1667731"/>
            <a:ext cx="10992121" cy="5652830"/>
          </a:xfrm>
          <a:prstGeom prst="rect">
            <a:avLst/>
          </a:prstGeom>
          <a:noFill/>
        </p:spPr>
        <p:txBody>
          <a:bodyPr wrap="square">
            <a:spAutoFit/>
          </a:bodyPr>
          <a:lstStyle/>
          <a:p>
            <a:pPr>
              <a:spcAft>
                <a:spcPts val="800"/>
              </a:spcAft>
            </a:pPr>
            <a:br>
              <a:rPr lang="it-IT" sz="2000" dirty="0"/>
            </a:br>
            <a:r>
              <a:rPr lang="it-IT" sz="2400" dirty="0">
                <a:solidFill>
                  <a:schemeClr val="tx2"/>
                </a:solidFill>
                <a:latin typeface="+mj-lt"/>
                <a:cs typeface="Times New Roman" panose="02020603050405020304" pitchFamily="18" charset="0"/>
              </a:rPr>
              <a:t>Otto giorni dopo i discepoli erano di nuovo in casa e c'era con loro anche Tommaso. Venne Gesù, a porte chiuse, stette in mezzo e disse: «Pace a voi!». Poi disse a Tommaso: «Metti qui il tuo dito e guarda le mie mani; tendi la tua mano e mettila nel mio fianco; e non essere incredulo, ma credente!». Gli rispose Tommaso: «Mio Signore e mio Dio!». Gesù gli disse: «Perché mi hai veduto, tu hai creduto; beati quelli che non hanno visto e hanno creduto!».</a:t>
            </a:r>
          </a:p>
          <a:p>
            <a:pPr>
              <a:spcAft>
                <a:spcPts val="800"/>
              </a:spcAft>
            </a:pPr>
            <a:r>
              <a:rPr lang="it-IT" sz="2400" dirty="0">
                <a:solidFill>
                  <a:schemeClr val="tx2"/>
                </a:solidFill>
                <a:latin typeface="+mj-lt"/>
                <a:cs typeface="Times New Roman" panose="02020603050405020304" pitchFamily="18" charset="0"/>
              </a:rPr>
              <a:t>Gesù, in presenza dei suoi discepoli, fece molti altri segni che non sono stati scritti in questo libro. Ma questi sono stati scritti perché crediate che Gesù è il Cristo, il Figlio di Dio, e perché, credendo, abbiate la vita nel suo nome.</a:t>
            </a:r>
          </a:p>
          <a:p>
            <a:pPr>
              <a:spcAft>
                <a:spcPts val="800"/>
              </a:spcAft>
            </a:pPr>
            <a:endParaRPr lang="it-IT" sz="2400" dirty="0">
              <a:solidFill>
                <a:schemeClr val="tx2"/>
              </a:solidFill>
              <a:latin typeface="+mj-lt"/>
              <a:cs typeface="Times New Roman" panose="02020603050405020304" pitchFamily="18" charset="0"/>
            </a:endParaRPr>
          </a:p>
          <a:p>
            <a:pPr>
              <a:spcAft>
                <a:spcPts val="800"/>
              </a:spcAft>
            </a:pPr>
            <a:r>
              <a:rPr lang="it-IT" sz="2400" dirty="0">
                <a:solidFill>
                  <a:schemeClr val="tx2"/>
                </a:solidFill>
                <a:latin typeface="+mj-lt"/>
                <a:cs typeface="Times New Roman" panose="02020603050405020304" pitchFamily="18" charset="0"/>
              </a:rPr>
              <a:t>Parola del Signore.</a:t>
            </a:r>
          </a:p>
          <a:p>
            <a:pPr algn="just">
              <a:spcAft>
                <a:spcPts val="800"/>
              </a:spcAft>
            </a:pPr>
            <a:endParaRPr lang="it-IT" sz="2400" dirty="0">
              <a:solidFill>
                <a:schemeClr val="tx2"/>
              </a:solidFill>
              <a:ea typeface="Calibri" panose="020F0502020204030204" pitchFamily="34" charset="0"/>
              <a:cs typeface="Times New Roman" panose="02020603050405020304" pitchFamily="18" charset="0"/>
            </a:endParaRPr>
          </a:p>
          <a:p>
            <a:pPr algn="r">
              <a:spcAft>
                <a:spcPts val="800"/>
              </a:spcAft>
            </a:pPr>
            <a:r>
              <a:rPr lang="it-IT" sz="2000" dirty="0">
                <a:solidFill>
                  <a:schemeClr val="tx2"/>
                </a:solidFill>
                <a:effectLst/>
                <a:latin typeface="+mj-lt"/>
                <a:ea typeface="Calibri" panose="020F0502020204030204" pitchFamily="34" charset="0"/>
                <a:cs typeface="Times New Roman" panose="02020603050405020304" pitchFamily="18" charset="0"/>
              </a:rPr>
              <a:t>.</a:t>
            </a:r>
          </a:p>
        </p:txBody>
      </p:sp>
      <p:sp>
        <p:nvSpPr>
          <p:cNvPr id="9" name="Titolo 1">
            <a:extLst>
              <a:ext uri="{FF2B5EF4-FFF2-40B4-BE49-F238E27FC236}">
                <a16:creationId xmlns:a16="http://schemas.microsoft.com/office/drawing/2014/main" id="{C4B9B3D1-C5C0-404D-B44A-E5494639EFF0}"/>
              </a:ext>
            </a:extLst>
          </p:cNvPr>
          <p:cNvSpPr>
            <a:spLocks noGrp="1"/>
          </p:cNvSpPr>
          <p:nvPr>
            <p:ph type="ctrTitle"/>
          </p:nvPr>
        </p:nvSpPr>
        <p:spPr>
          <a:xfrm>
            <a:off x="7175500" y="863599"/>
            <a:ext cx="130706" cy="50801"/>
          </a:xfrm>
        </p:spPr>
        <p:txBody>
          <a:bodyPr>
            <a:normAutofit fontScale="90000"/>
          </a:bodyPr>
          <a:lstStyle/>
          <a:p>
            <a:pPr algn="l"/>
            <a:endParaRPr lang="it-IT" sz="4400" dirty="0">
              <a:solidFill>
                <a:schemeClr val="tx2"/>
              </a:solidFill>
            </a:endParaRPr>
          </a:p>
        </p:txBody>
      </p:sp>
    </p:spTree>
    <p:extLst>
      <p:ext uri="{BB962C8B-B14F-4D97-AF65-F5344CB8AC3E}">
        <p14:creationId xmlns:p14="http://schemas.microsoft.com/office/powerpoint/2010/main" val="582858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4C1371-1C8C-44CC-8793-00B3632B8871}"/>
              </a:ext>
            </a:extLst>
          </p:cNvPr>
          <p:cNvSpPr>
            <a:spLocks noGrp="1"/>
          </p:cNvSpPr>
          <p:nvPr>
            <p:ph type="ctrTitle"/>
          </p:nvPr>
        </p:nvSpPr>
        <p:spPr>
          <a:xfrm>
            <a:off x="453389" y="526184"/>
            <a:ext cx="3768917" cy="678964"/>
          </a:xfrm>
        </p:spPr>
        <p:txBody>
          <a:bodyPr>
            <a:normAutofit fontScale="90000"/>
          </a:bodyPr>
          <a:lstStyle/>
          <a:p>
            <a:pPr algn="l"/>
            <a:r>
              <a:rPr lang="it-IT" sz="4400" dirty="0">
                <a:solidFill>
                  <a:schemeClr val="tx2"/>
                </a:solidFill>
              </a:rPr>
              <a:t>Riflessione</a:t>
            </a:r>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0790" y="0"/>
            <a:ext cx="1321724" cy="132172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517120AE-6D47-475B-AE87-090A1B934427}"/>
              </a:ext>
            </a:extLst>
          </p:cNvPr>
          <p:cNvSpPr txBox="1"/>
          <p:nvPr/>
        </p:nvSpPr>
        <p:spPr>
          <a:xfrm>
            <a:off x="453389" y="1999627"/>
            <a:ext cx="11125279" cy="3005951"/>
          </a:xfrm>
          <a:prstGeom prst="rect">
            <a:avLst/>
          </a:prstGeom>
          <a:noFill/>
        </p:spPr>
        <p:txBody>
          <a:bodyPr wrap="square">
            <a:spAutoFit/>
          </a:bodyPr>
          <a:lstStyle/>
          <a:p>
            <a:pPr marL="285750" indent="-285750">
              <a:spcAft>
                <a:spcPts val="800"/>
              </a:spcAft>
              <a:buFont typeface="Arial" panose="020B0604020202020204" pitchFamily="34" charset="0"/>
              <a:buChar char="•"/>
            </a:pPr>
            <a:r>
              <a:rPr lang="it-IT" sz="2800" dirty="0">
                <a:solidFill>
                  <a:schemeClr val="tx2"/>
                </a:solidFill>
                <a:latin typeface="+mj-lt"/>
                <a:cs typeface="Times New Roman" panose="02020603050405020304" pitchFamily="18" charset="0"/>
              </a:rPr>
              <a:t>Quale frase, parola attira la mia attenzione a livello affettivo, di emozioni?</a:t>
            </a:r>
          </a:p>
          <a:p>
            <a:pPr>
              <a:spcAft>
                <a:spcPts val="800"/>
              </a:spcAft>
            </a:pPr>
            <a:endParaRPr lang="it-IT" sz="2800" dirty="0">
              <a:solidFill>
                <a:schemeClr val="tx2"/>
              </a:solidFill>
              <a:latin typeface="+mj-lt"/>
              <a:cs typeface="Times New Roman" panose="02020603050405020304" pitchFamily="18" charset="0"/>
            </a:endParaRPr>
          </a:p>
          <a:p>
            <a:pPr marL="285750" indent="-285750">
              <a:spcAft>
                <a:spcPts val="800"/>
              </a:spcAft>
              <a:buFont typeface="Arial" panose="020B0604020202020204" pitchFamily="34" charset="0"/>
              <a:buChar char="•"/>
            </a:pPr>
            <a:r>
              <a:rPr lang="it-IT" sz="2800" dirty="0">
                <a:solidFill>
                  <a:schemeClr val="tx2"/>
                </a:solidFill>
                <a:latin typeface="+mj-lt"/>
                <a:cs typeface="Times New Roman" panose="02020603050405020304" pitchFamily="18" charset="0"/>
              </a:rPr>
              <a:t>A partire dalla frase che ho sottolineato quale immagine di Dio mi viene raccontata? La condivido con il mio vicino</a:t>
            </a:r>
            <a:br>
              <a:rPr lang="it-IT" sz="3200" dirty="0"/>
            </a:br>
            <a:endParaRPr lang="it-IT" sz="3600" dirty="0">
              <a:solidFill>
                <a:schemeClr val="tx2"/>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46320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4" name="Picture 4" descr="obiettivo_3">
            <a:extLst>
              <a:ext uri="{FF2B5EF4-FFF2-40B4-BE49-F238E27FC236}">
                <a16:creationId xmlns:a16="http://schemas.microsoft.com/office/drawing/2014/main" id="{268C069E-51E8-451A-B589-981376288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808" y="2571413"/>
            <a:ext cx="1715174" cy="171517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517120AE-6D47-475B-AE87-090A1B934427}"/>
              </a:ext>
            </a:extLst>
          </p:cNvPr>
          <p:cNvSpPr txBox="1"/>
          <p:nvPr/>
        </p:nvSpPr>
        <p:spPr>
          <a:xfrm>
            <a:off x="5311631" y="1353296"/>
            <a:ext cx="6101622" cy="4606389"/>
          </a:xfrm>
          <a:prstGeom prst="rect">
            <a:avLst/>
          </a:prstGeom>
          <a:noFill/>
        </p:spPr>
        <p:txBody>
          <a:bodyPr wrap="square">
            <a:spAutoFit/>
          </a:bodyPr>
          <a:lstStyle/>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Dio di eterna misericordia,</a:t>
            </a:r>
          </a:p>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che ogni anno nella festa di Pasqua</a:t>
            </a:r>
          </a:p>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ravvivi la fede del tuo popolo santo,</a:t>
            </a:r>
          </a:p>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accresci in noi la grazia che ci hai donato,</a:t>
            </a:r>
          </a:p>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perché tutti comprendiamo l’inestimabile ricchezza</a:t>
            </a:r>
          </a:p>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del Battesimo che ci ha purificati,</a:t>
            </a:r>
          </a:p>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dello Spirito che ci ha rigenerati,</a:t>
            </a:r>
          </a:p>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del Sangue che ci ha redenti.</a:t>
            </a:r>
          </a:p>
          <a:p>
            <a:pPr algn="r">
              <a:spcAft>
                <a:spcPts val="800"/>
              </a:spcAft>
            </a:pPr>
            <a:r>
              <a:rPr lang="it-IT" sz="2400" dirty="0">
                <a:solidFill>
                  <a:schemeClr val="tx2"/>
                </a:solidFill>
                <a:latin typeface="+mj-lt"/>
                <a:ea typeface="Calibri" panose="020F0502020204030204" pitchFamily="34" charset="0"/>
                <a:cs typeface="Times New Roman" panose="02020603050405020304" pitchFamily="18" charset="0"/>
              </a:rPr>
              <a:t>Per il nostro Signore Gesù Cristo.</a:t>
            </a:r>
          </a:p>
        </p:txBody>
      </p:sp>
      <p:sp>
        <p:nvSpPr>
          <p:cNvPr id="7" name="Titolo 1">
            <a:extLst>
              <a:ext uri="{FF2B5EF4-FFF2-40B4-BE49-F238E27FC236}">
                <a16:creationId xmlns:a16="http://schemas.microsoft.com/office/drawing/2014/main" id="{EB36292A-0FFF-49C7-9C3F-5C0679CDA860}"/>
              </a:ext>
            </a:extLst>
          </p:cNvPr>
          <p:cNvSpPr>
            <a:spLocks noGrp="1"/>
          </p:cNvSpPr>
          <p:nvPr>
            <p:ph type="ctrTitle"/>
          </p:nvPr>
        </p:nvSpPr>
        <p:spPr>
          <a:xfrm>
            <a:off x="453389" y="526184"/>
            <a:ext cx="3768917" cy="678964"/>
          </a:xfrm>
        </p:spPr>
        <p:txBody>
          <a:bodyPr>
            <a:normAutofit fontScale="90000"/>
          </a:bodyPr>
          <a:lstStyle/>
          <a:p>
            <a:pPr algn="l"/>
            <a:r>
              <a:rPr lang="it-IT" sz="4400" dirty="0">
                <a:solidFill>
                  <a:schemeClr val="tx2"/>
                </a:solidFill>
              </a:rPr>
              <a:t>Preghiera</a:t>
            </a:r>
          </a:p>
        </p:txBody>
      </p:sp>
    </p:spTree>
    <p:extLst>
      <p:ext uri="{BB962C8B-B14F-4D97-AF65-F5344CB8AC3E}">
        <p14:creationId xmlns:p14="http://schemas.microsoft.com/office/powerpoint/2010/main" val="3908341460"/>
      </p:ext>
    </p:extLst>
  </p:cSld>
  <p:clrMapOvr>
    <a:masterClrMapping/>
  </p:clrMapOvr>
</p:sld>
</file>

<file path=ppt/theme/theme1.xml><?xml version="1.0" encoding="utf-8"?>
<a:theme xmlns:a="http://schemas.openxmlformats.org/drawingml/2006/main" name="Tema di Office">
  <a:themeElements>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1352</TotalTime>
  <Words>2967</Words>
  <Application>Microsoft Office PowerPoint</Application>
  <PresentationFormat>Widescreen</PresentationFormat>
  <Paragraphs>459</Paragraphs>
  <Slides>64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64</vt:i4>
      </vt:variant>
    </vt:vector>
  </HeadingPairs>
  <TitlesOfParts>
    <vt:vector size="70" baseType="lpstr">
      <vt:lpstr>Arial</vt:lpstr>
      <vt:lpstr>Calibri</vt:lpstr>
      <vt:lpstr>Droid Sans</vt:lpstr>
      <vt:lpstr>Tw Cen MT</vt:lpstr>
      <vt:lpstr>YouTube Sans</vt:lpstr>
      <vt:lpstr>Tema di Office</vt:lpstr>
      <vt:lpstr>Assemblea  Noi Trento APS</vt:lpstr>
      <vt:lpstr>Preghiera</vt:lpstr>
      <vt:lpstr>Canto: Invochiamo la tua presenza    </vt:lpstr>
      <vt:lpstr>      Invochiamo la tua presenza Vieni Signor Invochiamo la tua presenza Scendi su di noi Vieni consolatore Dona pace ed umiltà Acqua viva d'amore Questo cuore apriamo a te </vt:lpstr>
      <vt:lpstr>    Invochiamo la tua presenza Vieni Signor Invochiamo la tua presenza Scendi su di noi Vieni luce dei cuori Dona forza e fedeltà Fuoco eterno d'amore Questa vita offriamo a te </vt:lpstr>
      <vt:lpstr>Dal Vangelo secondo Giovanni (20,19-31)</vt:lpstr>
      <vt:lpstr>Presentazione standard di PowerPoint</vt:lpstr>
      <vt:lpstr>Riflessione</vt:lpstr>
      <vt:lpstr>Preghiera</vt:lpstr>
      <vt:lpstr>Intervento del Vescovo Lauro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Assemblea  Noi Trento APS</vt:lpstr>
      <vt:lpstr>Rendiconto attività</vt:lpstr>
      <vt:lpstr>Presentazione standard di PowerPoint</vt:lpstr>
      <vt:lpstr>Servizio Civile 2022</vt:lpstr>
      <vt:lpstr>Cinema</vt:lpstr>
      <vt:lpstr>Formazione e accompagnamento</vt:lpstr>
      <vt:lpstr>Presentazione standard di PowerPoint</vt:lpstr>
      <vt:lpstr>Presentazione standard di PowerPoint</vt:lpstr>
      <vt:lpstr>Facciamolo per sport! </vt:lpstr>
      <vt:lpstr>Corsi HACCP</vt:lpstr>
      <vt:lpstr>Presentazione standard di PowerPoint</vt:lpstr>
      <vt:lpstr>Presentazione standard di PowerPoint</vt:lpstr>
      <vt:lpstr>Oratorio inForma!</vt:lpstr>
      <vt:lpstr>Presentazione standard di PowerPoint</vt:lpstr>
      <vt:lpstr>E nel 2023?</vt:lpstr>
      <vt:lpstr>Con le Mani in Pasta</vt:lpstr>
      <vt:lpstr>Estate 2023</vt:lpstr>
      <vt:lpstr>Presentazione standard di PowerPoint</vt:lpstr>
      <vt:lpstr>Concorso fotografico</vt:lpstr>
      <vt:lpstr>Torneo tennis tavolo</vt:lpstr>
      <vt:lpstr>Rendiconto economico</vt:lpstr>
      <vt:lpstr>Presentazione standard di PowerPoint</vt:lpstr>
      <vt:lpstr>Presentazione standard di PowerPoint</vt:lpstr>
      <vt:lpstr>Presentazione standard di PowerPoint</vt:lpstr>
      <vt:lpstr>Presentazione standard di PowerPoint</vt:lpstr>
      <vt:lpstr>Presentazione standard di PowerPoint</vt:lpstr>
      <vt:lpstr>Bilancio preventivo</vt:lpstr>
      <vt:lpstr>Presentazione standard di PowerPoint</vt:lpstr>
      <vt:lpstr>Presentazione standard di PowerPoint</vt:lpstr>
      <vt:lpstr>Presentazione standard di PowerPoint</vt:lpstr>
      <vt:lpstr>Avvisi dalla segreteria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 non richiedete il 5 per mille per il vostro circolo, dite ai vostri soci di sostenervi donando il 5 per mille all’associazione NOI TRENTO - APS</vt:lpstr>
      <vt:lpstr>Presentazione standard di PowerPoint</vt:lpstr>
      <vt:lpstr>Presentazione standard di PowerPoint</vt:lpstr>
      <vt:lpstr>Presentazione standard di PowerPoint</vt:lpstr>
      <vt:lpstr>Presentazione standard di PowerPoint</vt:lpstr>
      <vt:lpstr>Noi APP</vt:lpstr>
      <vt:lpstr>Collegati con Noi!</vt:lpstr>
      <vt:lpstr>Integrazione membri direttivo</vt:lpstr>
      <vt:lpstr>  Consiglieri uscenti: Tonelli Carlo - NT051 don Vincenzo Lupoli  don Marco Saiani</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Noi Oratori Pergine APS</dc:title>
  <dc:creator>Mattia Diffini</dc:creator>
  <cp:lastModifiedBy>Elisa Andreoli</cp:lastModifiedBy>
  <cp:revision>178</cp:revision>
  <dcterms:created xsi:type="dcterms:W3CDTF">2020-10-26T19:19:47Z</dcterms:created>
  <dcterms:modified xsi:type="dcterms:W3CDTF">2023-04-14T09:00:21Z</dcterms:modified>
</cp:coreProperties>
</file>