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25" r:id="rId2"/>
    <p:sldId id="321" r:id="rId3"/>
    <p:sldId id="366" r:id="rId4"/>
    <p:sldId id="383" r:id="rId5"/>
    <p:sldId id="382" r:id="rId6"/>
    <p:sldId id="368" r:id="rId7"/>
    <p:sldId id="370" r:id="rId8"/>
    <p:sldId id="375" r:id="rId9"/>
    <p:sldId id="376" r:id="rId10"/>
    <p:sldId id="390" r:id="rId11"/>
    <p:sldId id="391" r:id="rId12"/>
    <p:sldId id="392" r:id="rId13"/>
    <p:sldId id="393" r:id="rId14"/>
    <p:sldId id="394" r:id="rId15"/>
    <p:sldId id="322" r:id="rId16"/>
    <p:sldId id="395" r:id="rId17"/>
    <p:sldId id="335" r:id="rId18"/>
    <p:sldId id="388" r:id="rId19"/>
    <p:sldId id="389" r:id="rId20"/>
    <p:sldId id="313" r:id="rId21"/>
    <p:sldId id="398" r:id="rId22"/>
    <p:sldId id="323" r:id="rId23"/>
    <p:sldId id="286" r:id="rId24"/>
    <p:sldId id="308" r:id="rId25"/>
    <p:sldId id="396" r:id="rId26"/>
    <p:sldId id="397" r:id="rId27"/>
    <p:sldId id="307" r:id="rId28"/>
    <p:sldId id="343" r:id="rId29"/>
    <p:sldId id="272" r:id="rId30"/>
    <p:sldId id="324" r:id="rId31"/>
  </p:sldIdLst>
  <p:sldSz cx="12192000" cy="6858000"/>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FF7968F-7833-4443-8AB9-7EAA66601602}" type="datetimeFigureOut">
              <a:rPr lang="it-IT" smtClean="0"/>
              <a:t>02/12/2022</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8C11D80-F228-46E1-9224-4930AE574A7C}" type="slidenum">
              <a:rPr lang="it-IT" smtClean="0"/>
              <a:t>‹N›</a:t>
            </a:fld>
            <a:endParaRPr lang="it-IT"/>
          </a:p>
        </p:txBody>
      </p:sp>
    </p:spTree>
    <p:extLst>
      <p:ext uri="{BB962C8B-B14F-4D97-AF65-F5344CB8AC3E}">
        <p14:creationId xmlns:p14="http://schemas.microsoft.com/office/powerpoint/2010/main" val="2310568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E98213-1AA3-4F99-B499-0561C5A93B5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9BD2CF0-C32F-4C54-9FC6-A5D24E8BFA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294573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83A049-8D46-464F-A817-7B4FD12A354A}"/>
              </a:ext>
            </a:extLst>
          </p:cNvPr>
          <p:cNvSpPr>
            <a:spLocks noGrp="1"/>
          </p:cNvSpPr>
          <p:nvPr>
            <p:ph type="title"/>
          </p:nvPr>
        </p:nvSpPr>
        <p:spPr/>
        <p:txBody>
          <a:bodyPr anchor="t"/>
          <a:lstStyle>
            <a:lvl1pPr algn="ctr">
              <a:defRPr/>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5F1C6894-FE7A-4EFB-83DC-3A4F8B1A363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110785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1BEA22-7E9E-4162-8D3C-7A81B27B4046}"/>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2A61317-98C6-4408-9CF8-8849AF4CDA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Tree>
    <p:extLst>
      <p:ext uri="{BB962C8B-B14F-4D97-AF65-F5344CB8AC3E}">
        <p14:creationId xmlns:p14="http://schemas.microsoft.com/office/powerpoint/2010/main" val="2050146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4082A6-F543-433D-B786-00AFB518B91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241DAF6-B1E6-461C-A68D-9A75CD94CC9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EFAED43-23A8-4DE6-9C3E-6C9E6EFE5A4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065942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3AC6D9-F603-4CB5-A42E-B2B01A51E02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7040316-9450-4160-9359-0A05196210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5401997-BD23-4AC8-8FDA-88841CB8401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805A9DC4-B960-4295-A3B0-99D6293FD3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38955A3-8322-4F07-B94B-58938816953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698922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712E67-C0FA-4328-AD70-3F102A622424}"/>
              </a:ext>
            </a:extLst>
          </p:cNvPr>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3418588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916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E140E65-431F-44D1-A840-DC7F3AA009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3FAF4F6-2A34-4B70-98AB-F32878ABEB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cxnSp>
        <p:nvCxnSpPr>
          <p:cNvPr id="8" name="Connettore diritto 7">
            <a:extLst>
              <a:ext uri="{FF2B5EF4-FFF2-40B4-BE49-F238E27FC236}">
                <a16:creationId xmlns:a16="http://schemas.microsoft.com/office/drawing/2014/main" id="{7612D4BA-680F-473B-B082-E3B9F5DF38FA}"/>
              </a:ext>
            </a:extLst>
          </p:cNvPr>
          <p:cNvCxnSpPr/>
          <p:nvPr userDrawn="1"/>
        </p:nvCxnSpPr>
        <p:spPr>
          <a:xfrm>
            <a:off x="0" y="6253877"/>
            <a:ext cx="12192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D1E2597C-AF16-4070-8D83-672E3707C40D}"/>
              </a:ext>
            </a:extLst>
          </p:cNvPr>
          <p:cNvSpPr txBox="1"/>
          <p:nvPr userDrawn="1"/>
        </p:nvSpPr>
        <p:spPr>
          <a:xfrm>
            <a:off x="3797181" y="6431799"/>
            <a:ext cx="459763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accent1"/>
                </a:solidFill>
              </a:rPr>
              <a:t>Noi Trento - Assemblea 2021</a:t>
            </a:r>
          </a:p>
        </p:txBody>
      </p:sp>
      <p:sp>
        <p:nvSpPr>
          <p:cNvPr id="12" name="CasellaDiTesto 11">
            <a:extLst>
              <a:ext uri="{FF2B5EF4-FFF2-40B4-BE49-F238E27FC236}">
                <a16:creationId xmlns:a16="http://schemas.microsoft.com/office/drawing/2014/main" id="{550B416A-B0DC-4F50-BEFA-5CF83CA014FD}"/>
              </a:ext>
            </a:extLst>
          </p:cNvPr>
          <p:cNvSpPr txBox="1"/>
          <p:nvPr userDrawn="1"/>
        </p:nvSpPr>
        <p:spPr>
          <a:xfrm>
            <a:off x="838200" y="6431799"/>
            <a:ext cx="25373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chemeClr val="accent1"/>
                </a:solidFill>
              </a:rPr>
              <a:t>26/06/2021</a:t>
            </a:r>
          </a:p>
        </p:txBody>
      </p:sp>
      <p:pic>
        <p:nvPicPr>
          <p:cNvPr id="1026" name="Picture 2">
            <a:extLst>
              <a:ext uri="{FF2B5EF4-FFF2-40B4-BE49-F238E27FC236}">
                <a16:creationId xmlns:a16="http://schemas.microsoft.com/office/drawing/2014/main" id="{892B9AB9-FE0F-483B-8F59-72240AC6EF75}"/>
              </a:ext>
            </a:extLst>
          </p:cNvPr>
          <p:cNvPicPr>
            <a:picLocks noChangeAspect="1" noChangeArrowheads="1"/>
          </p:cNvPicPr>
          <p:nvPr userDrawn="1"/>
        </p:nvPicPr>
        <p:blipFill>
          <a:blip r:embed="rId9" cstate="hqprint">
            <a:extLst>
              <a:ext uri="{28A0092B-C50C-407E-A947-70E740481C1C}">
                <a14:useLocalDpi xmlns:a14="http://schemas.microsoft.com/office/drawing/2010/main" val="0"/>
              </a:ext>
            </a:extLst>
          </a:blip>
          <a:srcRect/>
          <a:stretch>
            <a:fillRect/>
          </a:stretch>
        </p:blipFill>
        <p:spPr bwMode="auto">
          <a:xfrm>
            <a:off x="10718676" y="6338869"/>
            <a:ext cx="720000" cy="462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468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express.adobe.com/page/gON7HmuKP1cIj/" TargetMode="External"/><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C:\Users\Stefania.Vichi\Desktop\bg_1.png">
            <a:extLst>
              <a:ext uri="{FF2B5EF4-FFF2-40B4-BE49-F238E27FC236}">
                <a16:creationId xmlns:a16="http://schemas.microsoft.com/office/drawing/2014/main" id="{9E10D91A-4E51-4C3B-A5F7-9BA0C0CC78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25" r="9575" b="-1"/>
          <a:stretch/>
        </p:blipFill>
        <p:spPr bwMode="auto">
          <a:xfrm>
            <a:off x="-1" y="10"/>
            <a:ext cx="12192001" cy="42014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 name="Group 109">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11" name="Freeform: Shape 110">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799913" y="4253428"/>
            <a:ext cx="10592174" cy="1484158"/>
          </a:xfrm>
        </p:spPr>
        <p:txBody>
          <a:bodyPr anchor="t">
            <a:normAutofit fontScale="90000"/>
          </a:bodyPr>
          <a:lstStyle/>
          <a:p>
            <a:pPr>
              <a:lnSpc>
                <a:spcPct val="100000"/>
              </a:lnSpc>
            </a:pPr>
            <a:r>
              <a:rPr lang="it-IT" sz="5400" dirty="0">
                <a:solidFill>
                  <a:schemeClr val="tx2"/>
                </a:solidFill>
              </a:rPr>
              <a:t>Assemblea </a:t>
            </a:r>
            <a:br>
              <a:rPr lang="it-IT" sz="5400" dirty="0">
                <a:solidFill>
                  <a:schemeClr val="tx2"/>
                </a:solidFill>
              </a:rPr>
            </a:br>
            <a:r>
              <a:rPr lang="it-IT" sz="5400" dirty="0">
                <a:solidFill>
                  <a:schemeClr val="tx2"/>
                </a:solidFill>
              </a:rPr>
              <a:t>Noi Trento APS</a:t>
            </a:r>
          </a:p>
        </p:txBody>
      </p:sp>
      <p:sp>
        <p:nvSpPr>
          <p:cNvPr id="10" name="Sottotitolo 2">
            <a:extLst>
              <a:ext uri="{FF2B5EF4-FFF2-40B4-BE49-F238E27FC236}">
                <a16:creationId xmlns:a16="http://schemas.microsoft.com/office/drawing/2014/main" id="{230D0FD9-B482-4771-8D53-4FBBD475CD44}"/>
              </a:ext>
            </a:extLst>
          </p:cNvPr>
          <p:cNvSpPr>
            <a:spLocks noGrp="1"/>
          </p:cNvSpPr>
          <p:nvPr>
            <p:ph type="subTitle" idx="1"/>
          </p:nvPr>
        </p:nvSpPr>
        <p:spPr>
          <a:xfrm>
            <a:off x="5042316" y="5714452"/>
            <a:ext cx="2104318" cy="436139"/>
          </a:xfrm>
        </p:spPr>
        <p:txBody>
          <a:bodyPr>
            <a:normAutofit fontScale="85000" lnSpcReduction="10000"/>
          </a:bodyPr>
          <a:lstStyle/>
          <a:p>
            <a:pPr algn="l"/>
            <a:r>
              <a:rPr lang="it-IT" dirty="0">
                <a:solidFill>
                  <a:schemeClr val="tx2">
                    <a:lumMod val="60000"/>
                    <a:lumOff val="40000"/>
                  </a:schemeClr>
                </a:solidFill>
              </a:rPr>
              <a:t>4 dicembre 2022</a:t>
            </a:r>
          </a:p>
        </p:txBody>
      </p:sp>
    </p:spTree>
    <p:extLst>
      <p:ext uri="{BB962C8B-B14F-4D97-AF65-F5344CB8AC3E}">
        <p14:creationId xmlns:p14="http://schemas.microsoft.com/office/powerpoint/2010/main" val="249193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interni, persona&#10;&#10;Descrizione generata automaticamente">
            <a:extLst>
              <a:ext uri="{FF2B5EF4-FFF2-40B4-BE49-F238E27FC236}">
                <a16:creationId xmlns:a16="http://schemas.microsoft.com/office/drawing/2014/main" id="{FAAD2EA6-0E73-4DBD-9016-DC036212FF2D}"/>
              </a:ext>
            </a:extLst>
          </p:cNvPr>
          <p:cNvPicPr>
            <a:picLocks noChangeAspect="1"/>
          </p:cNvPicPr>
          <p:nvPr/>
        </p:nvPicPr>
        <p:blipFill rotWithShape="1">
          <a:blip r:embed="rId2">
            <a:extLst>
              <a:ext uri="{28A0092B-C50C-407E-A947-70E740481C1C}">
                <a14:useLocalDpi xmlns:a14="http://schemas.microsoft.com/office/drawing/2010/main" val="0"/>
              </a:ext>
            </a:extLst>
          </a:blip>
          <a:srcRect l="3651" r="18212" b="9092"/>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598C2F45-A689-4E60-AFDE-6C95CABC8CF3}"/>
              </a:ext>
            </a:extLst>
          </p:cNvPr>
          <p:cNvSpPr>
            <a:spLocks noGrp="1"/>
          </p:cNvSpPr>
          <p:nvPr>
            <p:ph type="title"/>
          </p:nvPr>
        </p:nvSpPr>
        <p:spPr>
          <a:xfrm>
            <a:off x="500839" y="1545987"/>
            <a:ext cx="3977640" cy="3173078"/>
          </a:xfrm>
        </p:spPr>
        <p:txBody>
          <a:bodyPr vert="horz" lIns="91440" tIns="45720" rIns="91440" bIns="45720" rtlCol="0" anchor="b">
            <a:normAutofit fontScale="90000"/>
          </a:bodyPr>
          <a:lstStyle/>
          <a:p>
            <a:r>
              <a:rPr lang="en-US" sz="7800" dirty="0"/>
              <a:t>GIOVANI, FEDE E CHIESA</a:t>
            </a:r>
            <a:br>
              <a:rPr lang="en-US" sz="4800" dirty="0"/>
            </a:br>
            <a:endParaRPr lang="en-US" sz="4800" dirty="0"/>
          </a:p>
        </p:txBody>
      </p:sp>
      <p:sp>
        <p:nvSpPr>
          <p:cNvPr id="3" name="Segnaposto contenuto 2">
            <a:extLst>
              <a:ext uri="{FF2B5EF4-FFF2-40B4-BE49-F238E27FC236}">
                <a16:creationId xmlns:a16="http://schemas.microsoft.com/office/drawing/2014/main" id="{5488E25F-8C94-4BE3-B911-F2D7392586DD}"/>
              </a:ext>
            </a:extLst>
          </p:cNvPr>
          <p:cNvSpPr>
            <a:spLocks noGrp="1"/>
          </p:cNvSpPr>
          <p:nvPr>
            <p:ph idx="1"/>
          </p:nvPr>
        </p:nvSpPr>
        <p:spPr>
          <a:xfrm>
            <a:off x="477980" y="4872922"/>
            <a:ext cx="4023359" cy="1208141"/>
          </a:xfrm>
        </p:spPr>
        <p:txBody>
          <a:bodyPr vert="horz" lIns="91440" tIns="45720" rIns="91440" bIns="45720" rtlCol="0">
            <a:normAutofit/>
          </a:bodyPr>
          <a:lstStyle/>
          <a:p>
            <a:pPr marL="0" indent="0" algn="ctr">
              <a:buNone/>
            </a:pPr>
            <a:r>
              <a:rPr lang="en-US" dirty="0"/>
              <a:t>Don Rolando </a:t>
            </a:r>
            <a:r>
              <a:rPr lang="en-US" dirty="0" err="1"/>
              <a:t>Covi</a:t>
            </a: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791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4763267-BB47-429D-A98B-E93A7367A9C2}"/>
              </a:ext>
            </a:extLst>
          </p:cNvPr>
          <p:cNvSpPr>
            <a:spLocks noGrp="1"/>
          </p:cNvSpPr>
          <p:nvPr>
            <p:ph type="title"/>
          </p:nvPr>
        </p:nvSpPr>
        <p:spPr>
          <a:xfrm>
            <a:off x="301319" y="5002155"/>
            <a:ext cx="3418990" cy="1412119"/>
          </a:xfrm>
        </p:spPr>
        <p:txBody>
          <a:bodyPr>
            <a:normAutofit fontScale="90000"/>
          </a:bodyPr>
          <a:lstStyle/>
          <a:p>
            <a:r>
              <a:rPr lang="it-IT" sz="6700" dirty="0"/>
              <a:t>DISTANZA</a:t>
            </a:r>
            <a:br>
              <a:rPr lang="it-IT" sz="4800" dirty="0">
                <a:effectLst/>
                <a:latin typeface="Calibri" panose="020F0502020204030204" pitchFamily="34" charset="0"/>
                <a:ea typeface="Calibri" panose="020F0502020204030204" pitchFamily="34" charset="0"/>
                <a:cs typeface="Times New Roman" panose="02020603050405020304" pitchFamily="18" charset="0"/>
              </a:rPr>
            </a:br>
            <a:endParaRPr lang="it-IT" sz="4800" dirty="0"/>
          </a:p>
        </p:txBody>
      </p:sp>
      <p:pic>
        <p:nvPicPr>
          <p:cNvPr id="5" name="Immagine 4" descr="Immagine che contiene panca, esterni, parco&#10;&#10;Descrizione generata automaticamente">
            <a:extLst>
              <a:ext uri="{FF2B5EF4-FFF2-40B4-BE49-F238E27FC236}">
                <a16:creationId xmlns:a16="http://schemas.microsoft.com/office/drawing/2014/main" id="{4AEB565B-628F-4D58-A9A7-722089BCAD8A}"/>
              </a:ext>
            </a:extLst>
          </p:cNvPr>
          <p:cNvPicPr>
            <a:picLocks noChangeAspect="1"/>
          </p:cNvPicPr>
          <p:nvPr/>
        </p:nvPicPr>
        <p:blipFill rotWithShape="1">
          <a:blip r:embed="rId2">
            <a:extLst>
              <a:ext uri="{28A0092B-C50C-407E-A947-70E740481C1C}">
                <a14:useLocalDpi xmlns:a14="http://schemas.microsoft.com/office/drawing/2010/main" val="0"/>
              </a:ext>
            </a:extLst>
          </a:blip>
          <a:srcRect t="29947" b="3584"/>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956CFDC2-68A5-46B8-A651-A732989568C8}"/>
              </a:ext>
            </a:extLst>
          </p:cNvPr>
          <p:cNvSpPr>
            <a:spLocks noGrp="1"/>
          </p:cNvSpPr>
          <p:nvPr>
            <p:ph idx="1"/>
          </p:nvPr>
        </p:nvSpPr>
        <p:spPr>
          <a:xfrm>
            <a:off x="4759556" y="4851920"/>
            <a:ext cx="7131125" cy="1950098"/>
          </a:xfrm>
        </p:spPr>
        <p:txBody>
          <a:bodyPr anchor="ctr">
            <a:normAutofit fontScale="85000" lnSpcReduction="10000"/>
          </a:bodyPr>
          <a:lstStyle/>
          <a:p>
            <a:pPr marL="0" indent="0" algn="ctr">
              <a:buNone/>
            </a:pPr>
            <a:r>
              <a:rPr lang="it-IT" sz="3200" i="1" dirty="0">
                <a:effectLst/>
                <a:latin typeface="Calibri" panose="020F0502020204030204" pitchFamily="34" charset="0"/>
                <a:ea typeface="Calibri" panose="020F0502020204030204" pitchFamily="34" charset="0"/>
                <a:cs typeface="Times New Roman" panose="02020603050405020304" pitchFamily="18" charset="0"/>
              </a:rPr>
              <a:t>Come noi adulti abitiamo, nella nostra associazione, la distanza tra i giovani e l’istituzione della Chiesa?</a:t>
            </a:r>
          </a:p>
          <a:p>
            <a:pPr marL="0" indent="0" algn="ctr">
              <a:buNone/>
            </a:pPr>
            <a:r>
              <a:rPr lang="it-IT" sz="3200" i="1" dirty="0">
                <a:effectLst/>
                <a:latin typeface="Calibri" panose="020F0502020204030204" pitchFamily="34" charset="0"/>
                <a:ea typeface="Calibri" panose="020F0502020204030204" pitchFamily="34" charset="0"/>
                <a:cs typeface="Times New Roman" panose="02020603050405020304" pitchFamily="18" charset="0"/>
              </a:rPr>
              <a:t>Proviamo a riassumere con una parola la nostra reazione rispetto alla parola “distanza”.</a:t>
            </a:r>
          </a:p>
          <a:p>
            <a:endParaRPr lang="it-IT" sz="2200" dirty="0"/>
          </a:p>
        </p:txBody>
      </p:sp>
    </p:spTree>
    <p:extLst>
      <p:ext uri="{BB962C8B-B14F-4D97-AF65-F5344CB8AC3E}">
        <p14:creationId xmlns:p14="http://schemas.microsoft.com/office/powerpoint/2010/main" val="3338791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4763267-BB47-429D-A98B-E93A7367A9C2}"/>
              </a:ext>
            </a:extLst>
          </p:cNvPr>
          <p:cNvSpPr>
            <a:spLocks noGrp="1"/>
          </p:cNvSpPr>
          <p:nvPr>
            <p:ph type="title"/>
          </p:nvPr>
        </p:nvSpPr>
        <p:spPr>
          <a:xfrm>
            <a:off x="1654318" y="1366607"/>
            <a:ext cx="1446244" cy="1057910"/>
          </a:xfrm>
        </p:spPr>
        <p:txBody>
          <a:bodyPr anchor="b">
            <a:normAutofit fontScale="90000"/>
          </a:bodyPr>
          <a:lstStyle/>
          <a:p>
            <a:r>
              <a:rPr lang="it-IT" sz="6000" dirty="0"/>
              <a:t>DIO</a:t>
            </a:r>
            <a:br>
              <a:rPr lang="it-IT" sz="5400" dirty="0">
                <a:effectLst/>
                <a:latin typeface="Calibri" panose="020F0502020204030204" pitchFamily="34" charset="0"/>
                <a:ea typeface="Calibri" panose="020F0502020204030204" pitchFamily="34" charset="0"/>
                <a:cs typeface="Times New Roman" panose="02020603050405020304" pitchFamily="18" charset="0"/>
              </a:rPr>
            </a:br>
            <a:endParaRPr lang="it-IT" sz="5400" dirty="0"/>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956CFDC2-68A5-46B8-A651-A732989568C8}"/>
              </a:ext>
            </a:extLst>
          </p:cNvPr>
          <p:cNvSpPr>
            <a:spLocks noGrp="1"/>
          </p:cNvSpPr>
          <p:nvPr>
            <p:ph idx="1"/>
          </p:nvPr>
        </p:nvSpPr>
        <p:spPr>
          <a:xfrm>
            <a:off x="640080" y="3089242"/>
            <a:ext cx="4368602" cy="2793771"/>
          </a:xfrm>
        </p:spPr>
        <p:txBody>
          <a:bodyPr>
            <a:normAutofit fontScale="92500" lnSpcReduction="20000"/>
          </a:bodyPr>
          <a:lstStyle/>
          <a:p>
            <a:pPr marL="0" indent="0" algn="ctr">
              <a:buNone/>
            </a:pPr>
            <a:r>
              <a:rPr lang="it-IT" sz="2900" i="1" dirty="0">
                <a:effectLst/>
                <a:latin typeface="Calibri" panose="020F0502020204030204" pitchFamily="34" charset="0"/>
                <a:ea typeface="Calibri" panose="020F0502020204030204" pitchFamily="34" charset="0"/>
                <a:cs typeface="Times New Roman" panose="02020603050405020304" pitchFamily="18" charset="0"/>
              </a:rPr>
              <a:t>Ci siamo detti che la domanda corretta deve coinvolgere la gratuita iniziativa di Dio, oltre ogni inquadramento.</a:t>
            </a:r>
          </a:p>
          <a:p>
            <a:pPr marL="0" indent="0" algn="ctr">
              <a:buNone/>
            </a:pPr>
            <a:r>
              <a:rPr lang="it-IT" sz="2900" i="1" dirty="0">
                <a:effectLst/>
                <a:latin typeface="Calibri" panose="020F0502020204030204" pitchFamily="34" charset="0"/>
                <a:ea typeface="Calibri" panose="020F0502020204030204" pitchFamily="34" charset="0"/>
                <a:cs typeface="Times New Roman" panose="02020603050405020304" pitchFamily="18" charset="0"/>
              </a:rPr>
              <a:t>Cosa ne pensi?</a:t>
            </a:r>
          </a:p>
          <a:p>
            <a:pPr marL="0" indent="0" algn="ctr">
              <a:buNone/>
            </a:pPr>
            <a:r>
              <a:rPr lang="it-IT" sz="2900" i="1" dirty="0">
                <a:effectLst/>
                <a:latin typeface="Calibri" panose="020F0502020204030204" pitchFamily="34" charset="0"/>
                <a:ea typeface="Calibri" panose="020F0502020204030204" pitchFamily="34" charset="0"/>
                <a:cs typeface="Times New Roman" panose="02020603050405020304" pitchFamily="18" charset="0"/>
              </a:rPr>
              <a:t>Che cosa ci chiede una tale prospettiva?</a:t>
            </a:r>
          </a:p>
          <a:p>
            <a:endParaRPr lang="it-IT"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sz="2200" dirty="0"/>
          </a:p>
        </p:txBody>
      </p:sp>
      <p:pic>
        <p:nvPicPr>
          <p:cNvPr id="5" name="Immagine 4" descr="Immagine che contiene cielo notturno&#10;&#10;Descrizione generata automaticamente">
            <a:extLst>
              <a:ext uri="{FF2B5EF4-FFF2-40B4-BE49-F238E27FC236}">
                <a16:creationId xmlns:a16="http://schemas.microsoft.com/office/drawing/2014/main" id="{02D4109A-A957-48EA-9C5A-56F10E32515F}"/>
              </a:ext>
            </a:extLst>
          </p:cNvPr>
          <p:cNvPicPr>
            <a:picLocks noChangeAspect="1"/>
          </p:cNvPicPr>
          <p:nvPr/>
        </p:nvPicPr>
        <p:blipFill rotWithShape="1">
          <a:blip r:embed="rId2">
            <a:extLst>
              <a:ext uri="{28A0092B-C50C-407E-A947-70E740481C1C}">
                <a14:useLocalDpi xmlns:a14="http://schemas.microsoft.com/office/drawing/2010/main" val="0"/>
              </a:ext>
            </a:extLst>
          </a:blip>
          <a:srcRect b="3370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60902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4763267-BB47-429D-A98B-E93A7367A9C2}"/>
              </a:ext>
            </a:extLst>
          </p:cNvPr>
          <p:cNvSpPr>
            <a:spLocks noGrp="1"/>
          </p:cNvSpPr>
          <p:nvPr>
            <p:ph type="title"/>
          </p:nvPr>
        </p:nvSpPr>
        <p:spPr>
          <a:xfrm>
            <a:off x="5043999" y="1406445"/>
            <a:ext cx="4751113" cy="986790"/>
          </a:xfrm>
        </p:spPr>
        <p:txBody>
          <a:bodyPr anchor="b">
            <a:normAutofit fontScale="90000"/>
          </a:bodyPr>
          <a:lstStyle/>
          <a:p>
            <a:r>
              <a:rPr lang="it-IT" sz="6700" dirty="0"/>
              <a:t>ASCOLTO</a:t>
            </a:r>
            <a:br>
              <a:rPr lang="it-IT" sz="5400" dirty="0">
                <a:effectLst/>
                <a:latin typeface="Calibri" panose="020F0502020204030204" pitchFamily="34" charset="0"/>
                <a:ea typeface="Calibri" panose="020F0502020204030204" pitchFamily="34" charset="0"/>
                <a:cs typeface="Times New Roman" panose="02020603050405020304" pitchFamily="18" charset="0"/>
              </a:rPr>
            </a:br>
            <a:endParaRPr lang="it-IT" sz="5400" dirty="0"/>
          </a:p>
        </p:txBody>
      </p:sp>
      <p:pic>
        <p:nvPicPr>
          <p:cNvPr id="5" name="Immagine 4" descr="Immagine che contiene lagomorfo, mammifero, vicino, fissando&#10;&#10;Descrizione generata automaticamente">
            <a:extLst>
              <a:ext uri="{FF2B5EF4-FFF2-40B4-BE49-F238E27FC236}">
                <a16:creationId xmlns:a16="http://schemas.microsoft.com/office/drawing/2014/main" id="{A692468A-CB62-4720-AB90-DE0BEC463FA0}"/>
              </a:ext>
            </a:extLst>
          </p:cNvPr>
          <p:cNvPicPr>
            <a:picLocks noChangeAspect="1"/>
          </p:cNvPicPr>
          <p:nvPr/>
        </p:nvPicPr>
        <p:blipFill rotWithShape="1">
          <a:blip r:embed="rId2">
            <a:extLst>
              <a:ext uri="{28A0092B-C50C-407E-A947-70E740481C1C}">
                <a14:useLocalDpi xmlns:a14="http://schemas.microsoft.com/office/drawing/2010/main" val="0"/>
              </a:ext>
            </a:extLst>
          </a:blip>
          <a:srcRect l="28031" r="1764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956CFDC2-68A5-46B8-A651-A732989568C8}"/>
              </a:ext>
            </a:extLst>
          </p:cNvPr>
          <p:cNvSpPr>
            <a:spLocks noGrp="1"/>
          </p:cNvSpPr>
          <p:nvPr>
            <p:ph idx="1"/>
          </p:nvPr>
        </p:nvSpPr>
        <p:spPr>
          <a:xfrm>
            <a:off x="5297762" y="2762607"/>
            <a:ext cx="6552116" cy="3964764"/>
          </a:xfrm>
        </p:spPr>
        <p:txBody>
          <a:bodyPr>
            <a:normAutofit lnSpcReduction="10000"/>
          </a:bodyPr>
          <a:lstStyle/>
          <a:p>
            <a:pPr marL="0" indent="0" algn="ctr">
              <a:buNone/>
            </a:pPr>
            <a:r>
              <a:rPr lang="it-IT" sz="2700" i="1" dirty="0">
                <a:effectLst/>
                <a:latin typeface="Calibri" panose="020F0502020204030204" pitchFamily="34" charset="0"/>
                <a:ea typeface="Calibri" panose="020F0502020204030204" pitchFamily="34" charset="0"/>
                <a:cs typeface="Times New Roman" panose="02020603050405020304" pitchFamily="18" charset="0"/>
              </a:rPr>
              <a:t>Il debito più grande verso i giovani è quello dell’ascolto.</a:t>
            </a:r>
          </a:p>
          <a:p>
            <a:pPr marL="0" indent="0" algn="ctr">
              <a:buNone/>
            </a:pPr>
            <a:r>
              <a:rPr lang="it-IT" sz="2700" i="1" dirty="0">
                <a:effectLst/>
                <a:latin typeface="Calibri" panose="020F0502020204030204" pitchFamily="34" charset="0"/>
                <a:ea typeface="Calibri" panose="020F0502020204030204" pitchFamily="34" charset="0"/>
                <a:cs typeface="Times New Roman" panose="02020603050405020304" pitchFamily="18" charset="0"/>
              </a:rPr>
              <a:t> Sentiamo il bisogno di “adulti capaci, da una parte, di ascoltare e dall’altra di non aver paura di parlare del vangelo che hanno conosciuto. Non è scontato!”</a:t>
            </a:r>
          </a:p>
          <a:p>
            <a:pPr marL="0" indent="0" algn="ctr">
              <a:buNone/>
            </a:pPr>
            <a:r>
              <a:rPr lang="it-IT" sz="2700" i="1" dirty="0">
                <a:effectLst/>
                <a:latin typeface="Calibri" panose="020F0502020204030204" pitchFamily="34" charset="0"/>
                <a:ea typeface="Calibri" panose="020F0502020204030204" pitchFamily="34" charset="0"/>
                <a:cs typeface="Times New Roman" panose="02020603050405020304" pitchFamily="18" charset="0"/>
              </a:rPr>
              <a:t>(da un educatore di un’associazione NOI).</a:t>
            </a:r>
          </a:p>
          <a:p>
            <a:pPr marL="0" indent="0" algn="ctr">
              <a:buNone/>
            </a:pPr>
            <a:r>
              <a:rPr lang="it-IT" sz="2700" i="1" dirty="0">
                <a:effectLst/>
                <a:latin typeface="Calibri" panose="020F0502020204030204" pitchFamily="34" charset="0"/>
                <a:ea typeface="Calibri" panose="020F0502020204030204" pitchFamily="34" charset="0"/>
                <a:cs typeface="Times New Roman" panose="02020603050405020304" pitchFamily="18" charset="0"/>
              </a:rPr>
              <a:t>Se dovessimo suggerire proposte formative per noi adulti, di cosa sentiamo maggiormente bisogno?</a:t>
            </a:r>
          </a:p>
          <a:p>
            <a:endParaRPr lang="it-IT"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sz="2200" dirty="0"/>
          </a:p>
        </p:txBody>
      </p:sp>
    </p:spTree>
    <p:extLst>
      <p:ext uri="{BB962C8B-B14F-4D97-AF65-F5344CB8AC3E}">
        <p14:creationId xmlns:p14="http://schemas.microsoft.com/office/powerpoint/2010/main" val="315784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4763267-BB47-429D-A98B-E93A7367A9C2}"/>
              </a:ext>
            </a:extLst>
          </p:cNvPr>
          <p:cNvSpPr>
            <a:spLocks noGrp="1"/>
          </p:cNvSpPr>
          <p:nvPr>
            <p:ph type="title"/>
          </p:nvPr>
        </p:nvSpPr>
        <p:spPr>
          <a:xfrm>
            <a:off x="577573" y="782249"/>
            <a:ext cx="4368602" cy="1956841"/>
          </a:xfrm>
        </p:spPr>
        <p:txBody>
          <a:bodyPr anchor="b">
            <a:normAutofit/>
          </a:bodyPr>
          <a:lstStyle/>
          <a:p>
            <a:r>
              <a:rPr lang="it-IT" sz="6000" dirty="0"/>
              <a:t>CHIESA</a:t>
            </a:r>
            <a:br>
              <a:rPr lang="it-IT" sz="5400" dirty="0">
                <a:effectLst/>
                <a:latin typeface="Calibri" panose="020F0502020204030204" pitchFamily="34" charset="0"/>
                <a:ea typeface="Calibri" panose="020F0502020204030204" pitchFamily="34" charset="0"/>
                <a:cs typeface="Times New Roman" panose="02020603050405020304" pitchFamily="18" charset="0"/>
              </a:rPr>
            </a:br>
            <a:endParaRPr lang="it-IT" sz="5400"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956CFDC2-68A5-46B8-A651-A732989568C8}"/>
              </a:ext>
            </a:extLst>
          </p:cNvPr>
          <p:cNvSpPr>
            <a:spLocks noGrp="1"/>
          </p:cNvSpPr>
          <p:nvPr>
            <p:ph idx="1"/>
          </p:nvPr>
        </p:nvSpPr>
        <p:spPr>
          <a:xfrm>
            <a:off x="577573" y="2872898"/>
            <a:ext cx="4798695" cy="3817151"/>
          </a:xfrm>
        </p:spPr>
        <p:txBody>
          <a:bodyPr>
            <a:normAutofit fontScale="92500"/>
          </a:bodyPr>
          <a:lstStyle/>
          <a:p>
            <a:pPr marL="0" indent="0" algn="ctr">
              <a:buNone/>
            </a:pPr>
            <a:r>
              <a:rPr lang="it-IT" sz="2700" i="1" dirty="0">
                <a:effectLst/>
                <a:latin typeface="Calibri" panose="020F0502020204030204" pitchFamily="34" charset="0"/>
                <a:ea typeface="Calibri" panose="020F0502020204030204" pitchFamily="34" charset="0"/>
                <a:cs typeface="Times New Roman" panose="02020603050405020304" pitchFamily="18" charset="0"/>
              </a:rPr>
              <a:t>La Chiesa esiste per testimoniare la gioia del riconoscimento della fede. Ciò che riceve dalla Tradizione, è a servizio della gioia del riconoscimento dell’opera di Dio.</a:t>
            </a:r>
          </a:p>
          <a:p>
            <a:pPr marL="0" indent="0" algn="ctr">
              <a:buNone/>
            </a:pPr>
            <a:r>
              <a:rPr lang="it-IT" sz="2700" i="1" dirty="0">
                <a:effectLst/>
                <a:latin typeface="Calibri" panose="020F0502020204030204" pitchFamily="34" charset="0"/>
                <a:ea typeface="Calibri" panose="020F0502020204030204" pitchFamily="34" charset="0"/>
                <a:cs typeface="Times New Roman" panose="02020603050405020304" pitchFamily="18" charset="0"/>
              </a:rPr>
              <a:t>Una Chiesa “umile, lieta, disinteressata”.</a:t>
            </a:r>
          </a:p>
          <a:p>
            <a:pPr marL="0" indent="0" algn="ctr">
              <a:buNone/>
            </a:pPr>
            <a:r>
              <a:rPr lang="it-IT" sz="2700" i="1" dirty="0">
                <a:effectLst/>
                <a:latin typeface="Calibri" panose="020F0502020204030204" pitchFamily="34" charset="0"/>
                <a:ea typeface="Calibri" panose="020F0502020204030204" pitchFamily="34" charset="0"/>
                <a:cs typeface="Times New Roman" panose="02020603050405020304" pitchFamily="18" charset="0"/>
              </a:rPr>
              <a:t>Cosa provoca nel tuo servizio dentro l’associazione questa prospettiva?</a:t>
            </a:r>
          </a:p>
          <a:p>
            <a:endParaRPr lang="it-IT" sz="2200" dirty="0"/>
          </a:p>
        </p:txBody>
      </p:sp>
      <p:pic>
        <p:nvPicPr>
          <p:cNvPr id="5" name="Immagine 4" descr="Immagine che contiene esterni, terra, ragazza, piccolo&#10;&#10;Descrizione generata automaticamente">
            <a:extLst>
              <a:ext uri="{FF2B5EF4-FFF2-40B4-BE49-F238E27FC236}">
                <a16:creationId xmlns:a16="http://schemas.microsoft.com/office/drawing/2014/main" id="{79D9ABAD-3709-489A-9D04-DFAEE811CC27}"/>
              </a:ext>
            </a:extLst>
          </p:cNvPr>
          <p:cNvPicPr>
            <a:picLocks noChangeAspect="1"/>
          </p:cNvPicPr>
          <p:nvPr/>
        </p:nvPicPr>
        <p:blipFill rotWithShape="1">
          <a:blip r:embed="rId2">
            <a:extLst>
              <a:ext uri="{28A0092B-C50C-407E-A947-70E740481C1C}">
                <a14:useLocalDpi xmlns:a14="http://schemas.microsoft.com/office/drawing/2010/main" val="0"/>
              </a:ext>
            </a:extLst>
          </a:blip>
          <a:srcRect t="22953" r="-1" b="1049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12318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798FE0E0-D95D-46EF-A375-475D4DB0E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640080" y="640080"/>
            <a:ext cx="6894575" cy="3566160"/>
          </a:xfrm>
        </p:spPr>
        <p:txBody>
          <a:bodyPr>
            <a:normAutofit/>
          </a:bodyPr>
          <a:lstStyle/>
          <a:p>
            <a:pPr algn="l"/>
            <a:r>
              <a:rPr lang="it-IT" sz="6600"/>
              <a:t>Lavori di gruppo</a:t>
            </a:r>
          </a:p>
        </p:txBody>
      </p:sp>
      <p:sp>
        <p:nvSpPr>
          <p:cNvPr id="98" name="sketchy line">
            <a:extLst>
              <a:ext uri="{FF2B5EF4-FFF2-40B4-BE49-F238E27FC236}">
                <a16:creationId xmlns:a16="http://schemas.microsoft.com/office/drawing/2014/main" id="{2D82A42F-AEBE-4065-9792-036A904D8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646" y="440926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persona&#10;&#10;Descrizione generata automaticamente">
            <a:extLst>
              <a:ext uri="{FF2B5EF4-FFF2-40B4-BE49-F238E27FC236}">
                <a16:creationId xmlns:a16="http://schemas.microsoft.com/office/drawing/2014/main" id="{08E4B8FD-6873-454C-A910-4C18A910C5E4}"/>
              </a:ext>
            </a:extLst>
          </p:cNvPr>
          <p:cNvPicPr>
            <a:picLocks noChangeAspect="1"/>
          </p:cNvPicPr>
          <p:nvPr/>
        </p:nvPicPr>
        <p:blipFill rotWithShape="1">
          <a:blip r:embed="rId2">
            <a:extLst>
              <a:ext uri="{28A0092B-C50C-407E-A947-70E740481C1C}">
                <a14:useLocalDpi xmlns:a14="http://schemas.microsoft.com/office/drawing/2010/main" val="0"/>
              </a:ext>
            </a:extLst>
          </a:blip>
          <a:srcRect l="4812" r="6668"/>
          <a:stretch/>
        </p:blipFill>
        <p:spPr>
          <a:xfrm>
            <a:off x="8139803" y="10"/>
            <a:ext cx="4052199" cy="6857990"/>
          </a:xfrm>
          <a:custGeom>
            <a:avLst/>
            <a:gdLst/>
            <a:ahLst/>
            <a:cxnLst/>
            <a:rect l="l" t="t" r="r" b="b"/>
            <a:pathLst>
              <a:path w="4052199" h="6858000">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p:spPr>
      </p:pic>
    </p:spTree>
    <p:extLst>
      <p:ext uri="{BB962C8B-B14F-4D97-AF65-F5344CB8AC3E}">
        <p14:creationId xmlns:p14="http://schemas.microsoft.com/office/powerpoint/2010/main" val="2828168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5">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640080" y="320040"/>
            <a:ext cx="6692827" cy="3892669"/>
          </a:xfrm>
        </p:spPr>
        <p:txBody>
          <a:bodyPr>
            <a:normAutofit/>
          </a:bodyPr>
          <a:lstStyle/>
          <a:p>
            <a:pPr algn="l"/>
            <a:r>
              <a:rPr lang="it-IT" sz="6600"/>
              <a:t>Aggiornamenti dalla segreteria</a:t>
            </a:r>
          </a:p>
        </p:txBody>
      </p:sp>
      <p:sp>
        <p:nvSpPr>
          <p:cNvPr id="3" name="Sottotitolo 2">
            <a:extLst>
              <a:ext uri="{FF2B5EF4-FFF2-40B4-BE49-F238E27FC236}">
                <a16:creationId xmlns:a16="http://schemas.microsoft.com/office/drawing/2014/main" id="{005E0571-C199-4A32-A3CB-E0A2456EC743}"/>
              </a:ext>
            </a:extLst>
          </p:cNvPr>
          <p:cNvSpPr>
            <a:spLocks noGrp="1"/>
          </p:cNvSpPr>
          <p:nvPr>
            <p:ph type="subTitle" idx="1"/>
          </p:nvPr>
        </p:nvSpPr>
        <p:spPr>
          <a:xfrm>
            <a:off x="640080" y="4631161"/>
            <a:ext cx="6692827" cy="1569486"/>
          </a:xfrm>
        </p:spPr>
        <p:txBody>
          <a:bodyPr>
            <a:normAutofit/>
          </a:bodyPr>
          <a:lstStyle/>
          <a:p>
            <a:pPr algn="l"/>
            <a:r>
              <a:rPr lang="it-IT"/>
              <a:t>NOI Trento APS</a:t>
            </a:r>
          </a:p>
        </p:txBody>
      </p:sp>
      <p:sp>
        <p:nvSpPr>
          <p:cNvPr id="10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2265744C-6ED9-4E72-9490-BF875537728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81544" y="1267079"/>
            <a:ext cx="4087368" cy="4087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654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F3E076D4-B6F3-6BE7-54C8-B4CD2F16C6AA}"/>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kern="1200">
                <a:solidFill>
                  <a:schemeClr val="tx1"/>
                </a:solidFill>
                <a:latin typeface="+mj-lt"/>
                <a:ea typeface="+mj-ea"/>
                <a:cs typeface="+mj-cs"/>
              </a:rPr>
              <a:t>RIFORMA DEL TERZO SETTORE</a:t>
            </a:r>
          </a:p>
        </p:txBody>
      </p:sp>
      <p:sp>
        <p:nvSpPr>
          <p:cNvPr id="5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img_box_tessera">
            <a:extLst>
              <a:ext uri="{FF2B5EF4-FFF2-40B4-BE49-F238E27FC236}">
                <a16:creationId xmlns:a16="http://schemas.microsoft.com/office/drawing/2014/main" id="{7884E73F-68A8-43BC-8F16-F40FBAC87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6792" y="71336"/>
            <a:ext cx="1165829" cy="1165829"/>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DE229FF3-2DB4-4062-D512-D533BFEA5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56" y="4508676"/>
            <a:ext cx="2347546" cy="2347546"/>
          </a:xfrm>
          <a:prstGeom prst="rect">
            <a:avLst/>
          </a:prstGeom>
        </p:spPr>
      </p:pic>
      <p:pic>
        <p:nvPicPr>
          <p:cNvPr id="8" name="Immagine 7" descr="Immagine che contiene grafica vettoriale&#10;&#10;Descrizione generata automaticamente">
            <a:extLst>
              <a:ext uri="{FF2B5EF4-FFF2-40B4-BE49-F238E27FC236}">
                <a16:creationId xmlns:a16="http://schemas.microsoft.com/office/drawing/2014/main" id="{EFEC6FCC-59DF-E358-3C74-08F5DAB957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1539" y="1895147"/>
            <a:ext cx="1796901" cy="1796901"/>
          </a:xfrm>
          <a:prstGeom prst="rect">
            <a:avLst/>
          </a:prstGeom>
        </p:spPr>
      </p:pic>
      <p:pic>
        <p:nvPicPr>
          <p:cNvPr id="10" name="Immagine 9">
            <a:extLst>
              <a:ext uri="{FF2B5EF4-FFF2-40B4-BE49-F238E27FC236}">
                <a16:creationId xmlns:a16="http://schemas.microsoft.com/office/drawing/2014/main" id="{37AA1166-D0F8-9B97-6EA1-CE31AD32B3F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3148" y1="55741" x2="31759" y2="57500"/>
                        <a14:foregroundMark x1="44630" y1="62870" x2="43704" y2="63333"/>
                        <a14:foregroundMark x1="56296" y1="62593" x2="55833" y2="63704"/>
                        <a14:foregroundMark x1="68704" y1="56944" x2="67500" y2="57685"/>
                      </a14:backgroundRemoval>
                    </a14:imgEffect>
                  </a14:imgLayer>
                </a14:imgProps>
              </a:ext>
              <a:ext uri="{28A0092B-C50C-407E-A947-70E740481C1C}">
                <a14:useLocalDpi xmlns:a14="http://schemas.microsoft.com/office/drawing/2010/main" val="0"/>
              </a:ext>
            </a:extLst>
          </a:blip>
          <a:stretch>
            <a:fillRect/>
          </a:stretch>
        </p:blipFill>
        <p:spPr>
          <a:xfrm>
            <a:off x="5449365" y="4183228"/>
            <a:ext cx="2840990" cy="2840990"/>
          </a:xfrm>
          <a:prstGeom prst="rect">
            <a:avLst/>
          </a:prstGeom>
        </p:spPr>
      </p:pic>
      <p:pic>
        <p:nvPicPr>
          <p:cNvPr id="12" name="Immagine 11" descr="Immagine che contiene silhouette, cielo notturno&#10;&#10;Descrizione generata automaticamente">
            <a:extLst>
              <a:ext uri="{FF2B5EF4-FFF2-40B4-BE49-F238E27FC236}">
                <a16:creationId xmlns:a16="http://schemas.microsoft.com/office/drawing/2014/main" id="{E3AAC168-6D4F-D15F-2713-1613756AA8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550" y="365125"/>
            <a:ext cx="5002425" cy="5002425"/>
          </a:xfrm>
          <a:prstGeom prst="rect">
            <a:avLst/>
          </a:prstGeom>
        </p:spPr>
      </p:pic>
      <p:pic>
        <p:nvPicPr>
          <p:cNvPr id="14" name="Elemento grafico 13" descr="Freccia: curva oraria con riempimento a tinta unita">
            <a:extLst>
              <a:ext uri="{FF2B5EF4-FFF2-40B4-BE49-F238E27FC236}">
                <a16:creationId xmlns:a16="http://schemas.microsoft.com/office/drawing/2014/main" id="{61AF9BD8-CCF7-4908-3A91-0558EC38D4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5066181" y="1967886"/>
            <a:ext cx="1796901" cy="1796901"/>
          </a:xfrm>
          <a:prstGeom prst="rect">
            <a:avLst/>
          </a:prstGeom>
        </p:spPr>
      </p:pic>
      <p:sp>
        <p:nvSpPr>
          <p:cNvPr id="15" name="CasellaDiTesto 14">
            <a:extLst>
              <a:ext uri="{FF2B5EF4-FFF2-40B4-BE49-F238E27FC236}">
                <a16:creationId xmlns:a16="http://schemas.microsoft.com/office/drawing/2014/main" id="{132B0C9C-A1CC-54CB-25D8-B89C15D67675}"/>
              </a:ext>
            </a:extLst>
          </p:cNvPr>
          <p:cNvSpPr txBox="1"/>
          <p:nvPr/>
        </p:nvSpPr>
        <p:spPr>
          <a:xfrm>
            <a:off x="945867" y="3764787"/>
            <a:ext cx="10297217" cy="646331"/>
          </a:xfrm>
          <a:prstGeom prst="rect">
            <a:avLst/>
          </a:prstGeom>
          <a:noFill/>
        </p:spPr>
        <p:txBody>
          <a:bodyPr wrap="square" rtlCol="0">
            <a:spAutoFit/>
          </a:bodyPr>
          <a:lstStyle/>
          <a:p>
            <a:r>
              <a:rPr lang="it-IT" sz="3600" i="1" dirty="0"/>
              <a:t>Perché sia un’opportunità, bisogna cambiare mentalità</a:t>
            </a:r>
          </a:p>
        </p:txBody>
      </p:sp>
      <p:sp>
        <p:nvSpPr>
          <p:cNvPr id="16" name="CasellaDiTesto 15">
            <a:extLst>
              <a:ext uri="{FF2B5EF4-FFF2-40B4-BE49-F238E27FC236}">
                <a16:creationId xmlns:a16="http://schemas.microsoft.com/office/drawing/2014/main" id="{91600725-F839-48A6-56B7-14594F6F9633}"/>
              </a:ext>
            </a:extLst>
          </p:cNvPr>
          <p:cNvSpPr txBox="1"/>
          <p:nvPr/>
        </p:nvSpPr>
        <p:spPr>
          <a:xfrm>
            <a:off x="2218208" y="5347387"/>
            <a:ext cx="3910572" cy="461665"/>
          </a:xfrm>
          <a:prstGeom prst="rect">
            <a:avLst/>
          </a:prstGeom>
          <a:noFill/>
        </p:spPr>
        <p:txBody>
          <a:bodyPr wrap="square" rtlCol="0">
            <a:spAutoFit/>
          </a:bodyPr>
          <a:lstStyle/>
          <a:p>
            <a:r>
              <a:rPr lang="it-IT" sz="2400" dirty="0"/>
              <a:t>Unico portale per tutto</a:t>
            </a:r>
          </a:p>
        </p:txBody>
      </p:sp>
      <p:sp>
        <p:nvSpPr>
          <p:cNvPr id="17" name="CasellaDiTesto 16">
            <a:extLst>
              <a:ext uri="{FF2B5EF4-FFF2-40B4-BE49-F238E27FC236}">
                <a16:creationId xmlns:a16="http://schemas.microsoft.com/office/drawing/2014/main" id="{C9C6C7D4-B373-0B42-0F19-F79635690328}"/>
              </a:ext>
            </a:extLst>
          </p:cNvPr>
          <p:cNvSpPr txBox="1"/>
          <p:nvPr/>
        </p:nvSpPr>
        <p:spPr>
          <a:xfrm>
            <a:off x="7756438" y="5082284"/>
            <a:ext cx="3989177" cy="1200329"/>
          </a:xfrm>
          <a:prstGeom prst="rect">
            <a:avLst/>
          </a:prstGeom>
          <a:noFill/>
        </p:spPr>
        <p:txBody>
          <a:bodyPr wrap="square" rtlCol="0">
            <a:spAutoFit/>
          </a:bodyPr>
          <a:lstStyle/>
          <a:p>
            <a:pPr algn="ctr"/>
            <a:r>
              <a:rPr lang="it-IT" sz="2400" dirty="0"/>
              <a:t>Maggiori collaborazioni tra enti e con la pubblica amministrazione</a:t>
            </a:r>
          </a:p>
        </p:txBody>
      </p:sp>
    </p:spTree>
    <p:extLst>
      <p:ext uri="{BB962C8B-B14F-4D97-AF65-F5344CB8AC3E}">
        <p14:creationId xmlns:p14="http://schemas.microsoft.com/office/powerpoint/2010/main" val="8593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Freeform: Shape 29">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img_box_tessera">
            <a:extLst>
              <a:ext uri="{FF2B5EF4-FFF2-40B4-BE49-F238E27FC236}">
                <a16:creationId xmlns:a16="http://schemas.microsoft.com/office/drawing/2014/main" id="{7884E73F-68A8-43BC-8F16-F40FBAC87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6792" y="71336"/>
            <a:ext cx="1165829" cy="1165829"/>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F3E076D4-B6F3-6BE7-54C8-B4CD2F16C6AA}"/>
              </a:ext>
            </a:extLst>
          </p:cNvPr>
          <p:cNvSpPr txBox="1"/>
          <p:nvPr/>
        </p:nvSpPr>
        <p:spPr>
          <a:xfrm>
            <a:off x="1185117" y="3429000"/>
            <a:ext cx="3456264" cy="1015663"/>
          </a:xfrm>
          <a:prstGeom prst="rect">
            <a:avLst/>
          </a:prstGeom>
          <a:noFill/>
        </p:spPr>
        <p:txBody>
          <a:bodyPr wrap="square" rtlCol="0">
            <a:spAutoFit/>
          </a:bodyPr>
          <a:lstStyle/>
          <a:p>
            <a:r>
              <a:rPr lang="it-IT" sz="6000" b="1" dirty="0"/>
              <a:t>RUNTS</a:t>
            </a:r>
          </a:p>
        </p:txBody>
      </p:sp>
      <p:pic>
        <p:nvPicPr>
          <p:cNvPr id="8" name="Immagine 7">
            <a:extLst>
              <a:ext uri="{FF2B5EF4-FFF2-40B4-BE49-F238E27FC236}">
                <a16:creationId xmlns:a16="http://schemas.microsoft.com/office/drawing/2014/main" id="{B28272B2-AF2C-00B3-9D6C-EE33A0490930}"/>
              </a:ext>
            </a:extLst>
          </p:cNvPr>
          <p:cNvPicPr>
            <a:picLocks noChangeAspect="1"/>
          </p:cNvPicPr>
          <p:nvPr/>
        </p:nvPicPr>
        <p:blipFill rotWithShape="1">
          <a:blip r:embed="rId3">
            <a:extLst>
              <a:ext uri="{28A0092B-C50C-407E-A947-70E740481C1C}">
                <a14:useLocalDpi xmlns:a14="http://schemas.microsoft.com/office/drawing/2010/main" val="0"/>
              </a:ext>
            </a:extLst>
          </a:blip>
          <a:srcRect l="2014" t="5064" r="5095" b="1742"/>
          <a:stretch/>
        </p:blipFill>
        <p:spPr>
          <a:xfrm>
            <a:off x="6913516" y="1351772"/>
            <a:ext cx="3312367" cy="3323159"/>
          </a:xfrm>
          <a:prstGeom prst="rect">
            <a:avLst/>
          </a:prstGeom>
        </p:spPr>
      </p:pic>
      <p:sp>
        <p:nvSpPr>
          <p:cNvPr id="15" name="CasellaDiTesto 14">
            <a:extLst>
              <a:ext uri="{FF2B5EF4-FFF2-40B4-BE49-F238E27FC236}">
                <a16:creationId xmlns:a16="http://schemas.microsoft.com/office/drawing/2014/main" id="{816C6A41-429A-1E49-E10A-A3915830A6B8}"/>
              </a:ext>
            </a:extLst>
          </p:cNvPr>
          <p:cNvSpPr txBox="1"/>
          <p:nvPr/>
        </p:nvSpPr>
        <p:spPr>
          <a:xfrm>
            <a:off x="7354313" y="283336"/>
            <a:ext cx="2871570" cy="830997"/>
          </a:xfrm>
          <a:prstGeom prst="rect">
            <a:avLst/>
          </a:prstGeom>
          <a:noFill/>
        </p:spPr>
        <p:txBody>
          <a:bodyPr wrap="square" rtlCol="0">
            <a:spAutoFit/>
          </a:bodyPr>
          <a:lstStyle/>
          <a:p>
            <a:r>
              <a:rPr lang="it-IT" sz="4800" dirty="0"/>
              <a:t>Ed ora?</a:t>
            </a:r>
          </a:p>
        </p:txBody>
      </p:sp>
      <p:sp>
        <p:nvSpPr>
          <p:cNvPr id="16" name="CasellaDiTesto 15">
            <a:extLst>
              <a:ext uri="{FF2B5EF4-FFF2-40B4-BE49-F238E27FC236}">
                <a16:creationId xmlns:a16="http://schemas.microsoft.com/office/drawing/2014/main" id="{A0A7E161-499D-7364-56EC-70E3C3EF6FFC}"/>
              </a:ext>
            </a:extLst>
          </p:cNvPr>
          <p:cNvSpPr txBox="1"/>
          <p:nvPr/>
        </p:nvSpPr>
        <p:spPr>
          <a:xfrm>
            <a:off x="5887824" y="2029683"/>
            <a:ext cx="1025692" cy="369332"/>
          </a:xfrm>
          <a:prstGeom prst="rect">
            <a:avLst/>
          </a:prstGeom>
          <a:noFill/>
        </p:spPr>
        <p:txBody>
          <a:bodyPr wrap="square" rtlCol="0">
            <a:spAutoFit/>
          </a:bodyPr>
          <a:lstStyle/>
          <a:p>
            <a:r>
              <a:rPr lang="it-IT" b="1" dirty="0"/>
              <a:t>PEC</a:t>
            </a:r>
          </a:p>
        </p:txBody>
      </p:sp>
      <p:sp>
        <p:nvSpPr>
          <p:cNvPr id="17" name="CasellaDiTesto 16">
            <a:extLst>
              <a:ext uri="{FF2B5EF4-FFF2-40B4-BE49-F238E27FC236}">
                <a16:creationId xmlns:a16="http://schemas.microsoft.com/office/drawing/2014/main" id="{B598C064-ADAC-2A3F-2C9A-0A5130FE0117}"/>
              </a:ext>
            </a:extLst>
          </p:cNvPr>
          <p:cNvSpPr txBox="1"/>
          <p:nvPr/>
        </p:nvSpPr>
        <p:spPr>
          <a:xfrm>
            <a:off x="5849375" y="3454475"/>
            <a:ext cx="1334277" cy="369332"/>
          </a:xfrm>
          <a:prstGeom prst="rect">
            <a:avLst/>
          </a:prstGeom>
          <a:noFill/>
        </p:spPr>
        <p:txBody>
          <a:bodyPr wrap="square" rtlCol="0">
            <a:spAutoFit/>
          </a:bodyPr>
          <a:lstStyle/>
          <a:p>
            <a:r>
              <a:rPr lang="it-IT" b="1" dirty="0"/>
              <a:t>SPID</a:t>
            </a:r>
          </a:p>
        </p:txBody>
      </p:sp>
      <p:sp>
        <p:nvSpPr>
          <p:cNvPr id="18" name="CasellaDiTesto 17">
            <a:extLst>
              <a:ext uri="{FF2B5EF4-FFF2-40B4-BE49-F238E27FC236}">
                <a16:creationId xmlns:a16="http://schemas.microsoft.com/office/drawing/2014/main" id="{7CB62546-CD19-D6E7-893B-FF1501B9EB6B}"/>
              </a:ext>
            </a:extLst>
          </p:cNvPr>
          <p:cNvSpPr txBox="1"/>
          <p:nvPr/>
        </p:nvSpPr>
        <p:spPr>
          <a:xfrm>
            <a:off x="10277091" y="3613665"/>
            <a:ext cx="2514365" cy="646331"/>
          </a:xfrm>
          <a:prstGeom prst="rect">
            <a:avLst/>
          </a:prstGeom>
          <a:noFill/>
        </p:spPr>
        <p:txBody>
          <a:bodyPr wrap="square" rtlCol="0">
            <a:spAutoFit/>
          </a:bodyPr>
          <a:lstStyle/>
          <a:p>
            <a:r>
              <a:rPr lang="it-IT" b="1" dirty="0"/>
              <a:t>REGISTRO DEI VOLONTARI</a:t>
            </a:r>
          </a:p>
        </p:txBody>
      </p:sp>
      <p:sp>
        <p:nvSpPr>
          <p:cNvPr id="19" name="CasellaDiTesto 18">
            <a:extLst>
              <a:ext uri="{FF2B5EF4-FFF2-40B4-BE49-F238E27FC236}">
                <a16:creationId xmlns:a16="http://schemas.microsoft.com/office/drawing/2014/main" id="{879B65C9-C9E8-5887-EDD7-37F652249749}"/>
              </a:ext>
            </a:extLst>
          </p:cNvPr>
          <p:cNvSpPr txBox="1"/>
          <p:nvPr/>
        </p:nvSpPr>
        <p:spPr>
          <a:xfrm>
            <a:off x="10328998" y="1844330"/>
            <a:ext cx="1441820" cy="646331"/>
          </a:xfrm>
          <a:prstGeom prst="rect">
            <a:avLst/>
          </a:prstGeom>
          <a:noFill/>
        </p:spPr>
        <p:txBody>
          <a:bodyPr wrap="square" rtlCol="0">
            <a:spAutoFit/>
          </a:bodyPr>
          <a:lstStyle/>
          <a:p>
            <a:r>
              <a:rPr lang="it-IT" dirty="0"/>
              <a:t>FIRMA </a:t>
            </a:r>
            <a:r>
              <a:rPr lang="it-IT" b="1" dirty="0"/>
              <a:t>DIGITALE</a:t>
            </a:r>
          </a:p>
        </p:txBody>
      </p:sp>
      <p:pic>
        <p:nvPicPr>
          <p:cNvPr id="21" name="Immagine 20" descr="Immagine che contiene testo&#10;&#10;Descrizione generata automaticamente">
            <a:extLst>
              <a:ext uri="{FF2B5EF4-FFF2-40B4-BE49-F238E27FC236}">
                <a16:creationId xmlns:a16="http://schemas.microsoft.com/office/drawing/2014/main" id="{A8995924-AEDF-E715-1182-EEF589D340C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6204" y1="31852" x2="36481" y2="33889"/>
                        <a14:foregroundMark x1="49865" y1="37290" x2="50370" y2="37130"/>
                        <a14:foregroundMark x1="43056" y1="39444" x2="44072" y2="39123"/>
                        <a14:foregroundMark x1="58474" y1="37703" x2="59537" y2="37778"/>
                        <a14:foregroundMark x1="50370" y1="37130" x2="53866" y2="37377"/>
                        <a14:foregroundMark x1="58944" y1="45154" x2="58889" y2="45833"/>
                        <a14:foregroundMark x1="59537" y1="37778" x2="59022" y2="44179"/>
                        <a14:foregroundMark x1="44571" y1="46102" x2="44074" y2="46111"/>
                        <a14:foregroundMark x1="51605" y1="45970" x2="44606" y2="46101"/>
                        <a14:foregroundMark x1="58889" y1="45833" x2="58514" y2="45840"/>
                        <a14:foregroundMark x1="51574" y1="47659" x2="51574" y2="49630"/>
                        <a14:foregroundMark x1="43796" y1="56759" x2="54444" y2="55741"/>
                        <a14:foregroundMark x1="54444" y1="55741" x2="56204" y2="55926"/>
                        <a14:foregroundMark x1="62500" y1="67037" x2="70648" y2="66759"/>
                        <a14:foregroundMark x1="70648" y1="66759" x2="70648" y2="66759"/>
                        <a14:foregroundMark x1="47130" y1="51389" x2="52778" y2="51296"/>
                        <a14:foregroundMark x1="65093" y1="54537" x2="67222" y2="54537"/>
                        <a14:foregroundMark x1="65370" y1="60370" x2="67130" y2="60370"/>
                        <a14:foregroundMark x1="65833" y1="49352" x2="65833" y2="49352"/>
                        <a14:foregroundMark x1="67870" y1="48333" x2="67870" y2="48333"/>
                        <a14:foregroundMark x1="67778" y1="46759" x2="67778" y2="46759"/>
                        <a14:foregroundMark x1="68426" y1="46111" x2="68426" y2="46111"/>
                        <a14:foregroundMark x1="68889" y1="44722" x2="68889" y2="44722"/>
                        <a14:backgroundMark x1="35833" y1="40833" x2="35833" y2="40833"/>
                        <a14:backgroundMark x1="32130" y1="53704" x2="32130" y2="53704"/>
                        <a14:backgroundMark x1="33796" y1="52778" x2="33796" y2="52778"/>
                        <a14:backgroundMark x1="44815" y1="38611" x2="44815" y2="38611"/>
                        <a14:backgroundMark x1="44259" y1="37963" x2="44630" y2="38056"/>
                        <a14:backgroundMark x1="44352" y1="38611" x2="44352" y2="38611"/>
                        <a14:backgroundMark x1="44259" y1="39352" x2="43981" y2="38889"/>
                        <a14:backgroundMark x1="44352" y1="39074" x2="49259" y2="38333"/>
                        <a14:backgroundMark x1="44537" y1="46296" x2="45093" y2="44630"/>
                        <a14:backgroundMark x1="44815" y1="46759" x2="44815" y2="46759"/>
                        <a14:backgroundMark x1="51574" y1="46019" x2="58519" y2="45833"/>
                        <a14:backgroundMark x1="53611" y1="37778" x2="58426" y2="37778"/>
                        <a14:backgroundMark x1="35926" y1="52963" x2="35926" y2="52963"/>
                        <a14:backgroundMark x1="30926" y1="55278" x2="30926" y2="55278"/>
                        <a14:backgroundMark x1="30000" y1="56019" x2="30000" y2="56019"/>
                        <a14:backgroundMark x1="32130" y1="56574" x2="32130" y2="56574"/>
                        <a14:backgroundMark x1="33519" y1="55370" x2="33519" y2="55370"/>
                        <a14:backgroundMark x1="68056" y1="46574" x2="68056" y2="46574"/>
                      </a14:backgroundRemoval>
                    </a14:imgEffect>
                  </a14:imgLayer>
                </a14:imgProps>
              </a:ext>
              <a:ext uri="{28A0092B-C50C-407E-A947-70E740481C1C}">
                <a14:useLocalDpi xmlns:a14="http://schemas.microsoft.com/office/drawing/2010/main" val="0"/>
              </a:ext>
            </a:extLst>
          </a:blip>
          <a:srcRect b="24948"/>
          <a:stretch/>
        </p:blipFill>
        <p:spPr>
          <a:xfrm>
            <a:off x="9843773" y="4408340"/>
            <a:ext cx="2812616" cy="2110921"/>
          </a:xfrm>
          <a:prstGeom prst="rect">
            <a:avLst/>
          </a:prstGeom>
        </p:spPr>
      </p:pic>
      <p:sp>
        <p:nvSpPr>
          <p:cNvPr id="22" name="CasellaDiTesto 21">
            <a:extLst>
              <a:ext uri="{FF2B5EF4-FFF2-40B4-BE49-F238E27FC236}">
                <a16:creationId xmlns:a16="http://schemas.microsoft.com/office/drawing/2014/main" id="{FF6F180D-0B24-7471-B481-49D44D6C65CE}"/>
              </a:ext>
            </a:extLst>
          </p:cNvPr>
          <p:cNvSpPr txBox="1"/>
          <p:nvPr/>
        </p:nvSpPr>
        <p:spPr>
          <a:xfrm>
            <a:off x="4273777" y="5135888"/>
            <a:ext cx="6875950" cy="1200329"/>
          </a:xfrm>
          <a:prstGeom prst="rect">
            <a:avLst/>
          </a:prstGeom>
          <a:noFill/>
        </p:spPr>
        <p:txBody>
          <a:bodyPr wrap="square" rtlCol="0">
            <a:spAutoFit/>
          </a:bodyPr>
          <a:lstStyle/>
          <a:p>
            <a:pPr algn="ctr"/>
            <a:r>
              <a:rPr lang="it-IT" sz="3600" dirty="0"/>
              <a:t>Formazioni e</a:t>
            </a:r>
          </a:p>
          <a:p>
            <a:pPr algn="ctr"/>
            <a:r>
              <a:rPr lang="it-IT" sz="3600" dirty="0"/>
              <a:t>commercialista convenzionato</a:t>
            </a:r>
          </a:p>
        </p:txBody>
      </p:sp>
    </p:spTree>
    <p:extLst>
      <p:ext uri="{BB962C8B-B14F-4D97-AF65-F5344CB8AC3E}">
        <p14:creationId xmlns:p14="http://schemas.microsoft.com/office/powerpoint/2010/main" val="2209237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768D248-84B5-6C9D-2472-EE9C29898469}"/>
              </a:ext>
            </a:extLst>
          </p:cNvPr>
          <p:cNvSpPr>
            <a:spLocks noGrp="1"/>
          </p:cNvSpPr>
          <p:nvPr>
            <p:ph type="title"/>
          </p:nvPr>
        </p:nvSpPr>
        <p:spPr>
          <a:xfrm>
            <a:off x="5297762" y="329184"/>
            <a:ext cx="6251110" cy="1783080"/>
          </a:xfrm>
        </p:spPr>
        <p:txBody>
          <a:bodyPr anchor="b">
            <a:normAutofit/>
          </a:bodyPr>
          <a:lstStyle/>
          <a:p>
            <a:r>
              <a:rPr lang="it-IT" sz="5400" dirty="0"/>
              <a:t>TESSERAMENTO 2023</a:t>
            </a:r>
          </a:p>
        </p:txBody>
      </p:sp>
      <p:pic>
        <p:nvPicPr>
          <p:cNvPr id="5" name="Immagine 4" descr="Immagine che contiene testo, regina, bigliettodavisita">
            <a:extLst>
              <a:ext uri="{FF2B5EF4-FFF2-40B4-BE49-F238E27FC236}">
                <a16:creationId xmlns:a16="http://schemas.microsoft.com/office/drawing/2014/main" id="{917C4196-33AF-344F-CD33-F4672E6B1B6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5128" r="2393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CCC1573F-D5FF-3705-6C8C-368273E7D50C}"/>
              </a:ext>
            </a:extLst>
          </p:cNvPr>
          <p:cNvSpPr>
            <a:spLocks noGrp="1"/>
          </p:cNvSpPr>
          <p:nvPr>
            <p:ph idx="1"/>
          </p:nvPr>
        </p:nvSpPr>
        <p:spPr>
          <a:xfrm>
            <a:off x="6094729" y="4133089"/>
            <a:ext cx="5040556" cy="612648"/>
          </a:xfrm>
        </p:spPr>
        <p:txBody>
          <a:bodyPr>
            <a:normAutofit/>
          </a:bodyPr>
          <a:lstStyle/>
          <a:p>
            <a:pPr marL="0" indent="0">
              <a:buNone/>
            </a:pPr>
            <a:r>
              <a:rPr lang="it-IT" i="1" dirty="0"/>
              <a:t>«Testa o cuore. Vince chi accoglie»</a:t>
            </a:r>
          </a:p>
        </p:txBody>
      </p:sp>
    </p:spTree>
    <p:extLst>
      <p:ext uri="{BB962C8B-B14F-4D97-AF65-F5344CB8AC3E}">
        <p14:creationId xmlns:p14="http://schemas.microsoft.com/office/powerpoint/2010/main" val="95413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543700" y="3317009"/>
            <a:ext cx="3768917" cy="678964"/>
          </a:xfrm>
        </p:spPr>
        <p:txBody>
          <a:bodyPr>
            <a:normAutofit fontScale="90000"/>
          </a:bodyPr>
          <a:lstStyle/>
          <a:p>
            <a:pPr algn="l"/>
            <a:r>
              <a:rPr lang="it-IT" sz="4400" dirty="0">
                <a:solidFill>
                  <a:schemeClr val="tx2"/>
                </a:solidFill>
              </a:rPr>
              <a:t>Preghiera</a:t>
            </a:r>
          </a:p>
        </p:txBody>
      </p:sp>
      <p:pic>
        <p:nvPicPr>
          <p:cNvPr id="10244" name="Picture 4" descr="obiettivo_3">
            <a:extLst>
              <a:ext uri="{FF2B5EF4-FFF2-40B4-BE49-F238E27FC236}">
                <a16:creationId xmlns:a16="http://schemas.microsoft.com/office/drawing/2014/main" id="{268C069E-51E8-451A-B589-981376288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3162" y="2238375"/>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364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890338" y="3311790"/>
            <a:ext cx="3734014" cy="894450"/>
          </a:xfrm>
        </p:spPr>
        <p:txBody>
          <a:bodyPr anchor="b">
            <a:normAutofit/>
          </a:bodyPr>
          <a:lstStyle/>
          <a:p>
            <a:pPr algn="l"/>
            <a:r>
              <a:rPr lang="it-IT" sz="5400" dirty="0">
                <a:solidFill>
                  <a:schemeClr val="tx2"/>
                </a:solidFill>
              </a:rPr>
              <a:t>Noi APP</a:t>
            </a:r>
          </a:p>
        </p:txBody>
      </p:sp>
      <p:sp>
        <p:nvSpPr>
          <p:cNvPr id="8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6" name="Picture 10" descr="noi_innovazione">
            <a:extLst>
              <a:ext uri="{FF2B5EF4-FFF2-40B4-BE49-F238E27FC236}">
                <a16:creationId xmlns:a16="http://schemas.microsoft.com/office/drawing/2014/main" id="{275EF1E0-C48A-4BA8-B8F6-5FED9A2DE5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7826944" y="2419004"/>
            <a:ext cx="2085709" cy="207940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C4CE9946-C0C5-43D5-94C5-28102565D2D4}"/>
              </a:ext>
            </a:extLst>
          </p:cNvPr>
          <p:cNvSpPr txBox="1"/>
          <p:nvPr/>
        </p:nvSpPr>
        <p:spPr>
          <a:xfrm>
            <a:off x="890338" y="4630582"/>
            <a:ext cx="6097384" cy="435184"/>
          </a:xfrm>
          <a:prstGeom prst="rect">
            <a:avLst/>
          </a:prstGeom>
          <a:noFill/>
        </p:spPr>
        <p:txBody>
          <a:bodyPr wrap="square">
            <a:spAutoFit/>
          </a:bodyPr>
          <a:lstStyle/>
          <a:p>
            <a:pPr>
              <a:lnSpc>
                <a:spcPct val="120000"/>
              </a:lnSpc>
              <a:spcAft>
                <a:spcPts val="600"/>
              </a:spcAft>
            </a:pPr>
            <a:r>
              <a:rPr lang="en-US" sz="2000" dirty="0">
                <a:solidFill>
                  <a:schemeClr val="tx2"/>
                </a:solidFill>
              </a:rPr>
              <a:t>Per </a:t>
            </a:r>
            <a:r>
              <a:rPr lang="en-US" sz="2000" dirty="0" err="1">
                <a:solidFill>
                  <a:schemeClr val="tx2"/>
                </a:solidFill>
              </a:rPr>
              <a:t>poter</a:t>
            </a:r>
            <a:r>
              <a:rPr lang="en-US" sz="2000" dirty="0">
                <a:solidFill>
                  <a:schemeClr val="tx2"/>
                </a:solidFill>
              </a:rPr>
              <a:t> </a:t>
            </a:r>
            <a:r>
              <a:rPr lang="en-US" sz="2000" dirty="0" err="1">
                <a:solidFill>
                  <a:schemeClr val="tx2"/>
                </a:solidFill>
              </a:rPr>
              <a:t>trovare</a:t>
            </a:r>
            <a:r>
              <a:rPr lang="en-US" sz="2000" dirty="0">
                <a:solidFill>
                  <a:schemeClr val="tx2"/>
                </a:solidFill>
              </a:rPr>
              <a:t> la </a:t>
            </a:r>
            <a:r>
              <a:rPr lang="en-US" sz="2000" dirty="0" err="1">
                <a:solidFill>
                  <a:schemeClr val="tx2"/>
                </a:solidFill>
              </a:rPr>
              <a:t>tua</a:t>
            </a:r>
            <a:r>
              <a:rPr lang="en-US" sz="2000" dirty="0">
                <a:solidFill>
                  <a:schemeClr val="tx2"/>
                </a:solidFill>
              </a:rPr>
              <a:t> </a:t>
            </a:r>
            <a:r>
              <a:rPr lang="en-US" sz="2000" dirty="0" err="1">
                <a:solidFill>
                  <a:schemeClr val="tx2"/>
                </a:solidFill>
              </a:rPr>
              <a:t>tessera</a:t>
            </a:r>
            <a:r>
              <a:rPr lang="en-US" sz="2000" dirty="0">
                <a:solidFill>
                  <a:schemeClr val="tx2"/>
                </a:solidFill>
              </a:rPr>
              <a:t> </a:t>
            </a:r>
            <a:r>
              <a:rPr lang="en-US" sz="2000" dirty="0" err="1">
                <a:solidFill>
                  <a:schemeClr val="tx2"/>
                </a:solidFill>
              </a:rPr>
              <a:t>digitale</a:t>
            </a:r>
            <a:r>
              <a:rPr lang="en-US" sz="2000" dirty="0">
                <a:solidFill>
                  <a:schemeClr val="tx2"/>
                </a:solidFill>
              </a:rPr>
              <a:t>!</a:t>
            </a:r>
          </a:p>
        </p:txBody>
      </p:sp>
    </p:spTree>
    <p:extLst>
      <p:ext uri="{BB962C8B-B14F-4D97-AF65-F5344CB8AC3E}">
        <p14:creationId xmlns:p14="http://schemas.microsoft.com/office/powerpoint/2010/main" val="2426395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852F60F-4EE1-4C79-90AC-A8185FC6D260}"/>
              </a:ext>
            </a:extLst>
          </p:cNvPr>
          <p:cNvSpPr>
            <a:spLocks noGrp="1"/>
          </p:cNvSpPr>
          <p:nvPr>
            <p:ph type="title"/>
          </p:nvPr>
        </p:nvSpPr>
        <p:spPr>
          <a:xfrm>
            <a:off x="6790414" y="640080"/>
            <a:ext cx="4758458" cy="3566160"/>
          </a:xfrm>
        </p:spPr>
        <p:txBody>
          <a:bodyPr vert="horz" lIns="91440" tIns="45720" rIns="91440" bIns="45720" rtlCol="0" anchor="b">
            <a:normAutofit/>
          </a:bodyPr>
          <a:lstStyle/>
          <a:p>
            <a:pPr algn="l"/>
            <a:r>
              <a:rPr lang="en-US" sz="6600"/>
              <a:t>Incontro con i direttivi</a:t>
            </a:r>
          </a:p>
        </p:txBody>
      </p:sp>
      <p:pic>
        <p:nvPicPr>
          <p:cNvPr id="5" name="Segnaposto contenuto 4" descr="Immagine che contiene persona, albero, esterni, pianta&#10;&#10;Descrizione generata automaticamente">
            <a:extLst>
              <a:ext uri="{FF2B5EF4-FFF2-40B4-BE49-F238E27FC236}">
                <a16:creationId xmlns:a16="http://schemas.microsoft.com/office/drawing/2014/main" id="{1AB543A0-CEC3-435B-B5EB-291E5F9A7AC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52" r="2" b="24767"/>
          <a:stretch/>
        </p:blipFill>
        <p:spPr>
          <a:xfrm>
            <a:off x="20" y="10"/>
            <a:ext cx="6108141" cy="6857990"/>
          </a:xfrm>
          <a:custGeom>
            <a:avLst/>
            <a:gdLst/>
            <a:ahLst/>
            <a:cxnLst/>
            <a:rect l="l" t="t" r="r" b="b"/>
            <a:pathLst>
              <a:path w="6108161" h="6858000">
                <a:moveTo>
                  <a:pt x="0" y="0"/>
                </a:moveTo>
                <a:lnTo>
                  <a:pt x="2058355" y="0"/>
                </a:lnTo>
                <a:lnTo>
                  <a:pt x="3299791" y="0"/>
                </a:lnTo>
                <a:lnTo>
                  <a:pt x="6076880" y="0"/>
                </a:lnTo>
                <a:lnTo>
                  <a:pt x="6078171" y="10931"/>
                </a:lnTo>
                <a:cubicBezTo>
                  <a:pt x="6093300" y="94836"/>
                  <a:pt x="6090630" y="179884"/>
                  <a:pt x="6094698" y="264297"/>
                </a:cubicBezTo>
                <a:cubicBezTo>
                  <a:pt x="6099656" y="367652"/>
                  <a:pt x="6093427" y="471135"/>
                  <a:pt x="6091266" y="574617"/>
                </a:cubicBezTo>
                <a:cubicBezTo>
                  <a:pt x="6089359" y="662717"/>
                  <a:pt x="6080587" y="750690"/>
                  <a:pt x="6083384" y="838916"/>
                </a:cubicBezTo>
                <a:cubicBezTo>
                  <a:pt x="6083384" y="841968"/>
                  <a:pt x="6083384" y="845019"/>
                  <a:pt x="6083384" y="848070"/>
                </a:cubicBezTo>
                <a:cubicBezTo>
                  <a:pt x="6075375" y="945068"/>
                  <a:pt x="6075375" y="1042576"/>
                  <a:pt x="6083384" y="1139574"/>
                </a:cubicBezTo>
                <a:cubicBezTo>
                  <a:pt x="6085964" y="1179950"/>
                  <a:pt x="6085240" y="1220466"/>
                  <a:pt x="6081223" y="1260728"/>
                </a:cubicBezTo>
                <a:cubicBezTo>
                  <a:pt x="6077409" y="1311960"/>
                  <a:pt x="6065204" y="1364083"/>
                  <a:pt x="6073976" y="1414934"/>
                </a:cubicBezTo>
                <a:cubicBezTo>
                  <a:pt x="6079722" y="1456784"/>
                  <a:pt x="6082913" y="1498940"/>
                  <a:pt x="6083511" y="1541172"/>
                </a:cubicBezTo>
                <a:cubicBezTo>
                  <a:pt x="6087833" y="1635755"/>
                  <a:pt x="6083638" y="1730847"/>
                  <a:pt x="6082112" y="1825685"/>
                </a:cubicBezTo>
                <a:cubicBezTo>
                  <a:pt x="6080205" y="1936286"/>
                  <a:pt x="6083002" y="2046634"/>
                  <a:pt x="6074103" y="2157235"/>
                </a:cubicBezTo>
                <a:cubicBezTo>
                  <a:pt x="6069145" y="2246581"/>
                  <a:pt x="6069145" y="2336130"/>
                  <a:pt x="6074103" y="2425476"/>
                </a:cubicBezTo>
                <a:cubicBezTo>
                  <a:pt x="6076519" y="2507473"/>
                  <a:pt x="6088850" y="2588454"/>
                  <a:pt x="6086816" y="2671214"/>
                </a:cubicBezTo>
                <a:cubicBezTo>
                  <a:pt x="6084401" y="2767832"/>
                  <a:pt x="6072959" y="2863940"/>
                  <a:pt x="6076519" y="2960685"/>
                </a:cubicBezTo>
                <a:cubicBezTo>
                  <a:pt x="6078171" y="3006832"/>
                  <a:pt x="6078299" y="3052980"/>
                  <a:pt x="6079316" y="3099127"/>
                </a:cubicBezTo>
                <a:cubicBezTo>
                  <a:pt x="6080333" y="3154682"/>
                  <a:pt x="6090376" y="3210110"/>
                  <a:pt x="6084782" y="3265665"/>
                </a:cubicBezTo>
                <a:cubicBezTo>
                  <a:pt x="6075502" y="3358087"/>
                  <a:pt x="6051475" y="3448857"/>
                  <a:pt x="6066476" y="3543567"/>
                </a:cubicBezTo>
                <a:cubicBezTo>
                  <a:pt x="6074739" y="3595690"/>
                  <a:pt x="6084146" y="3647940"/>
                  <a:pt x="6088850" y="3700571"/>
                </a:cubicBezTo>
                <a:cubicBezTo>
                  <a:pt x="6093045" y="3747608"/>
                  <a:pt x="6103724" y="3795408"/>
                  <a:pt x="6095588" y="3842191"/>
                </a:cubicBezTo>
                <a:cubicBezTo>
                  <a:pt x="6088723" y="3882237"/>
                  <a:pt x="6092410" y="3922282"/>
                  <a:pt x="6087070" y="3962327"/>
                </a:cubicBezTo>
                <a:cubicBezTo>
                  <a:pt x="6080078" y="4014831"/>
                  <a:pt x="6076265" y="4068352"/>
                  <a:pt x="6071052" y="4121111"/>
                </a:cubicBezTo>
                <a:cubicBezTo>
                  <a:pt x="6066221" y="4169038"/>
                  <a:pt x="6062662" y="4216838"/>
                  <a:pt x="6075375" y="4261841"/>
                </a:cubicBezTo>
                <a:cubicBezTo>
                  <a:pt x="6106394" y="4375112"/>
                  <a:pt x="6089359" y="4487748"/>
                  <a:pt x="6077663" y="4600257"/>
                </a:cubicBezTo>
                <a:cubicBezTo>
                  <a:pt x="6071942" y="4655049"/>
                  <a:pt x="6063552" y="4712765"/>
                  <a:pt x="6076265" y="4762853"/>
                </a:cubicBezTo>
                <a:cubicBezTo>
                  <a:pt x="6099783" y="4851716"/>
                  <a:pt x="6081350" y="4936764"/>
                  <a:pt x="6071179" y="5021432"/>
                </a:cubicBezTo>
                <a:cubicBezTo>
                  <a:pt x="6061009" y="5106099"/>
                  <a:pt x="6058594" y="5189495"/>
                  <a:pt x="6076392" y="5272637"/>
                </a:cubicBezTo>
                <a:cubicBezTo>
                  <a:pt x="6088850" y="5331116"/>
                  <a:pt x="6088850" y="5390612"/>
                  <a:pt x="6090376" y="5449600"/>
                </a:cubicBezTo>
                <a:cubicBezTo>
                  <a:pt x="6091266" y="5486339"/>
                  <a:pt x="6077663" y="5523842"/>
                  <a:pt x="6068637" y="5560582"/>
                </a:cubicBezTo>
                <a:cubicBezTo>
                  <a:pt x="6052364" y="5626943"/>
                  <a:pt x="6046517" y="5694321"/>
                  <a:pt x="6068637" y="5759029"/>
                </a:cubicBezTo>
                <a:cubicBezTo>
                  <a:pt x="6099148" y="5848655"/>
                  <a:pt x="6116691" y="5938407"/>
                  <a:pt x="6103978" y="6033117"/>
                </a:cubicBezTo>
                <a:cubicBezTo>
                  <a:pt x="6096732" y="6091724"/>
                  <a:pt x="6094952" y="6151347"/>
                  <a:pt x="6084019" y="6209190"/>
                </a:cubicBezTo>
                <a:cubicBezTo>
                  <a:pt x="6065713" y="6304790"/>
                  <a:pt x="6072196" y="6399882"/>
                  <a:pt x="6086816" y="6494211"/>
                </a:cubicBezTo>
                <a:cubicBezTo>
                  <a:pt x="6096897" y="6573081"/>
                  <a:pt x="6097965" y="6652829"/>
                  <a:pt x="6089994" y="6731941"/>
                </a:cubicBezTo>
                <a:lnTo>
                  <a:pt x="6081268" y="6858000"/>
                </a:lnTo>
                <a:lnTo>
                  <a:pt x="3299791" y="6858000"/>
                </a:lnTo>
                <a:lnTo>
                  <a:pt x="2058355" y="6858000"/>
                </a:lnTo>
                <a:lnTo>
                  <a:pt x="0" y="6858000"/>
                </a:lnTo>
                <a:close/>
              </a:path>
            </a:pathLst>
          </a:custGeom>
        </p:spPr>
      </p:pic>
      <p:sp>
        <p:nvSpPr>
          <p:cNvPr id="20"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1142"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863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7085532" y="640080"/>
            <a:ext cx="4196932" cy="3566160"/>
          </a:xfrm>
        </p:spPr>
        <p:txBody>
          <a:bodyPr anchor="b">
            <a:normAutofit/>
          </a:bodyPr>
          <a:lstStyle/>
          <a:p>
            <a:pPr algn="l"/>
            <a:r>
              <a:rPr lang="it-IT" sz="5400" dirty="0">
                <a:solidFill>
                  <a:schemeClr val="tx2"/>
                </a:solidFill>
              </a:rPr>
              <a:t>Sussidio</a:t>
            </a:r>
          </a:p>
        </p:txBody>
      </p:sp>
      <p:pic>
        <p:nvPicPr>
          <p:cNvPr id="9" name="Picture 2" descr="C:\Users\Stefania.Vichi\Desktop\img_home_1.png">
            <a:extLst>
              <a:ext uri="{FF2B5EF4-FFF2-40B4-BE49-F238E27FC236}">
                <a16:creationId xmlns:a16="http://schemas.microsoft.com/office/drawing/2014/main" id="{07A3828C-F0C9-4FA3-A13D-62FD509990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23" r="4389" b="-2"/>
          <a:stretch/>
        </p:blipFill>
        <p:spPr bwMode="auto">
          <a:xfrm>
            <a:off x="392085" y="2414627"/>
            <a:ext cx="5368635" cy="4385163"/>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339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5940D76-CAB3-44CF-9078-60F9A55B30EA}"/>
              </a:ext>
            </a:extLst>
          </p:cNvPr>
          <p:cNvSpPr>
            <a:spLocks noGrp="1"/>
          </p:cNvSpPr>
          <p:nvPr>
            <p:ph type="title"/>
          </p:nvPr>
        </p:nvSpPr>
        <p:spPr>
          <a:xfrm>
            <a:off x="836679" y="723898"/>
            <a:ext cx="6002110" cy="1495425"/>
          </a:xfrm>
        </p:spPr>
        <p:txBody>
          <a:bodyPr>
            <a:normAutofit/>
          </a:bodyPr>
          <a:lstStyle/>
          <a:p>
            <a:br>
              <a:rPr lang="it-IT" sz="2500" dirty="0">
                <a:effectLst/>
                <a:latin typeface="Calibri" panose="020F0502020204030204" pitchFamily="34" charset="0"/>
                <a:ea typeface="Calibri" panose="020F0502020204030204" pitchFamily="34" charset="0"/>
              </a:rPr>
            </a:br>
            <a:endParaRPr lang="it-IT" sz="2500" dirty="0"/>
          </a:p>
        </p:txBody>
      </p:sp>
      <p:sp>
        <p:nvSpPr>
          <p:cNvPr id="9" name="Content Placeholder 8">
            <a:extLst>
              <a:ext uri="{FF2B5EF4-FFF2-40B4-BE49-F238E27FC236}">
                <a16:creationId xmlns:a16="http://schemas.microsoft.com/office/drawing/2014/main" id="{58D0637E-845A-8C7F-16B1-B9B934F112D7}"/>
              </a:ext>
            </a:extLst>
          </p:cNvPr>
          <p:cNvSpPr>
            <a:spLocks noGrp="1"/>
          </p:cNvSpPr>
          <p:nvPr>
            <p:ph idx="1"/>
          </p:nvPr>
        </p:nvSpPr>
        <p:spPr>
          <a:xfrm>
            <a:off x="598665" y="750806"/>
            <a:ext cx="6078972" cy="4181921"/>
          </a:xfrm>
        </p:spPr>
        <p:txBody>
          <a:bodyPr>
            <a:normAutofit/>
          </a:bodyPr>
          <a:lstStyle/>
          <a:p>
            <a:pPr marL="0" indent="0" algn="l">
              <a:buNone/>
            </a:pPr>
            <a:r>
              <a:rPr lang="it-IT" sz="1600" b="1" i="0" u="none" strike="noStrike" baseline="0" dirty="0">
                <a:solidFill>
                  <a:srgbClr val="004E9B"/>
                </a:solidFill>
                <a:latin typeface="Dax-Regular"/>
              </a:rPr>
              <a:t>«Testa o cuore? Vince chi accoglie</a:t>
            </a:r>
            <a:r>
              <a:rPr lang="it-IT" sz="1600" b="0" i="0" u="none" strike="noStrike" baseline="0" dirty="0">
                <a:solidFill>
                  <a:srgbClr val="004E9B"/>
                </a:solidFill>
                <a:latin typeface="Dax-Regular"/>
              </a:rPr>
              <a:t>”. Due fuochi della nostra umanità, due simboli affettivi del nostro desiderio: Marta e Maria potrebbero essere icona della testa e del cuore che anima la vita dei circoli e della comunità. La sfida sta nel metterle in campo entrambe per imparare l’arte dell’accoglienza, la vera vittoria che cerchiamo in piena sintonia con le nostre chiese che sono in Italia.  In questo tempo storico segnato dalla pandemia, dalla guerra Ucraina-Russa e dall’emergente crisi energetica, NOI Associazione crede che la chiave dell’accoglienza sia la strada giusta per crescere in umanità e per fare degli oratori tempo e spazio di santità.</a:t>
            </a:r>
          </a:p>
          <a:p>
            <a:pPr marL="0" indent="0" algn="l">
              <a:buNone/>
            </a:pPr>
            <a:endParaRPr lang="it-IT" sz="1600" b="0" i="0" u="none" strike="noStrike" baseline="0" dirty="0">
              <a:solidFill>
                <a:srgbClr val="004E9B"/>
              </a:solidFill>
              <a:latin typeface="Dax-Regular"/>
            </a:endParaRPr>
          </a:p>
          <a:p>
            <a:pPr marL="0" indent="0" algn="l">
              <a:buNone/>
            </a:pPr>
            <a:r>
              <a:rPr lang="it-IT" sz="1600" dirty="0">
                <a:solidFill>
                  <a:srgbClr val="004E9B"/>
                </a:solidFill>
                <a:latin typeface="Dax-Regular"/>
              </a:rPr>
              <a:t>Quasi due carte da gioco da mettere sul tavolo al momento opportuno, rosse o blu, educazione e preghiera, oratorio e comunità, Parola di Dio e parole degli uomini, ascolto e servizio. Ad esse sono collegate tanti oggetti, strumenti, simboli da usare per vincere assieme, in rete, in oratorio.</a:t>
            </a:r>
          </a:p>
        </p:txBody>
      </p:sp>
      <p:pic>
        <p:nvPicPr>
          <p:cNvPr id="5" name="Segnaposto contenuto 4">
            <a:extLst>
              <a:ext uri="{FF2B5EF4-FFF2-40B4-BE49-F238E27FC236}">
                <a16:creationId xmlns:a16="http://schemas.microsoft.com/office/drawing/2014/main" id="{26D8481C-CDCE-42BF-A672-3C24F940A7DF}"/>
              </a:ext>
            </a:extLst>
          </p:cNvPr>
          <p:cNvPicPr>
            <a:picLocks noChangeAspect="1"/>
          </p:cNvPicPr>
          <p:nvPr/>
        </p:nvPicPr>
        <p:blipFill rotWithShape="1">
          <a:blip r:embed="rId2">
            <a:extLst>
              <a:ext uri="{28A0092B-C50C-407E-A947-70E740481C1C}">
                <a14:useLocalDpi xmlns:a14="http://schemas.microsoft.com/office/drawing/2010/main" val="0"/>
              </a:ext>
            </a:extLst>
          </a:blip>
          <a:srcRect l="316" t="3598" r="1812" b="3704"/>
          <a:stretch/>
        </p:blipFill>
        <p:spPr>
          <a:xfrm rot="5400000">
            <a:off x="6496592" y="1384211"/>
            <a:ext cx="6125028" cy="4089578"/>
          </a:xfrm>
          <a:prstGeom prst="rect">
            <a:avLst/>
          </a:prstGeom>
          <a:effectLst/>
        </p:spPr>
      </p:pic>
    </p:spTree>
    <p:extLst>
      <p:ext uri="{BB962C8B-B14F-4D97-AF65-F5344CB8AC3E}">
        <p14:creationId xmlns:p14="http://schemas.microsoft.com/office/powerpoint/2010/main" val="282911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olo 1">
            <a:extLst>
              <a:ext uri="{FF2B5EF4-FFF2-40B4-BE49-F238E27FC236}">
                <a16:creationId xmlns:a16="http://schemas.microsoft.com/office/drawing/2014/main" id="{E1A9AF7D-B010-4236-8D90-0F4B586D0756}"/>
              </a:ext>
            </a:extLst>
          </p:cNvPr>
          <p:cNvSpPr txBox="1">
            <a:spLocks/>
          </p:cNvSpPr>
          <p:nvPr/>
        </p:nvSpPr>
        <p:spPr>
          <a:xfrm>
            <a:off x="5297762" y="329184"/>
            <a:ext cx="6251110" cy="17830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800" dirty="0">
                <a:solidFill>
                  <a:schemeClr val="tx2"/>
                </a:solidFill>
              </a:rPr>
              <a:t>NOI e </a:t>
            </a:r>
            <a:r>
              <a:rPr lang="en-US" sz="4800" dirty="0" err="1">
                <a:solidFill>
                  <a:schemeClr val="tx2"/>
                </a:solidFill>
              </a:rPr>
              <a:t>l’ambiente</a:t>
            </a:r>
            <a:endParaRPr lang="en-US" sz="4800" dirty="0">
              <a:solidFill>
                <a:schemeClr val="tx2"/>
              </a:solidFill>
            </a:endParaRPr>
          </a:p>
        </p:txBody>
      </p:sp>
      <p:pic>
        <p:nvPicPr>
          <p:cNvPr id="3" name="Immagine 2" descr="Immagine che contiene testo&#10;&#10;Descrizione generata automaticamente">
            <a:extLst>
              <a:ext uri="{FF2B5EF4-FFF2-40B4-BE49-F238E27FC236}">
                <a16:creationId xmlns:a16="http://schemas.microsoft.com/office/drawing/2014/main" id="{621A668A-C2D6-4B9F-9CED-E0FA9EB0F22E}"/>
              </a:ext>
            </a:extLst>
          </p:cNvPr>
          <p:cNvPicPr>
            <a:picLocks noChangeAspect="1"/>
          </p:cNvPicPr>
          <p:nvPr/>
        </p:nvPicPr>
        <p:blipFill rotWithShape="1">
          <a:blip r:embed="rId2">
            <a:extLst>
              <a:ext uri="{28A0092B-C50C-407E-A947-70E740481C1C}">
                <a14:useLocalDpi xmlns:a14="http://schemas.microsoft.com/office/drawing/2010/main" val="0"/>
              </a:ext>
            </a:extLst>
          </a:blip>
          <a:srcRect r="367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asellaDiTesto 49">
            <a:extLst>
              <a:ext uri="{FF2B5EF4-FFF2-40B4-BE49-F238E27FC236}">
                <a16:creationId xmlns:a16="http://schemas.microsoft.com/office/drawing/2014/main" id="{A71827ED-F48E-4595-9157-A1B671ABA4F9}"/>
              </a:ext>
            </a:extLst>
          </p:cNvPr>
          <p:cNvSpPr txBox="1"/>
          <p:nvPr/>
        </p:nvSpPr>
        <p:spPr>
          <a:xfrm>
            <a:off x="5297761" y="2706624"/>
            <a:ext cx="6697503" cy="2711612"/>
          </a:xfrm>
          <a:prstGeom prst="rect">
            <a:avLst/>
          </a:prstGeom>
        </p:spPr>
        <p:txBody>
          <a:bodyPr vert="horz" lIns="91440" tIns="45720" rIns="91440" bIns="45720" rtlCol="0">
            <a:normAutofit/>
          </a:bodyPr>
          <a:lstStyle/>
          <a:p>
            <a:pPr>
              <a:lnSpc>
                <a:spcPct val="120000"/>
              </a:lnSpc>
              <a:spcAft>
                <a:spcPts val="600"/>
              </a:spcAft>
            </a:pPr>
            <a:r>
              <a:rPr lang="en-US" dirty="0">
                <a:solidFill>
                  <a:schemeClr val="tx2"/>
                </a:solidFill>
              </a:rPr>
              <a:t>Da tempo ci </a:t>
            </a:r>
            <a:r>
              <a:rPr lang="en-US" dirty="0" err="1">
                <a:solidFill>
                  <a:schemeClr val="tx2"/>
                </a:solidFill>
              </a:rPr>
              <a:t>impegnamo</a:t>
            </a:r>
            <a:r>
              <a:rPr lang="en-US" dirty="0">
                <a:solidFill>
                  <a:schemeClr val="tx2"/>
                </a:solidFill>
              </a:rPr>
              <a:t> </a:t>
            </a:r>
            <a:r>
              <a:rPr lang="en-US" dirty="0" err="1">
                <a:solidFill>
                  <a:schemeClr val="tx2"/>
                </a:solidFill>
              </a:rPr>
              <a:t>nella</a:t>
            </a:r>
            <a:r>
              <a:rPr lang="en-US" dirty="0">
                <a:solidFill>
                  <a:schemeClr val="tx2"/>
                </a:solidFill>
              </a:rPr>
              <a:t> </a:t>
            </a:r>
            <a:r>
              <a:rPr lang="en-US" dirty="0" err="1">
                <a:solidFill>
                  <a:schemeClr val="tx2"/>
                </a:solidFill>
              </a:rPr>
              <a:t>promozione</a:t>
            </a:r>
            <a:r>
              <a:rPr lang="en-US" dirty="0">
                <a:solidFill>
                  <a:schemeClr val="tx2"/>
                </a:solidFill>
              </a:rPr>
              <a:t> di </a:t>
            </a:r>
            <a:r>
              <a:rPr lang="en-US" dirty="0" err="1">
                <a:solidFill>
                  <a:schemeClr val="tx2"/>
                </a:solidFill>
              </a:rPr>
              <a:t>buone</a:t>
            </a:r>
            <a:r>
              <a:rPr lang="en-US" dirty="0">
                <a:solidFill>
                  <a:schemeClr val="tx2"/>
                </a:solidFill>
              </a:rPr>
              <a:t> </a:t>
            </a:r>
            <a:r>
              <a:rPr lang="en-US" dirty="0" err="1">
                <a:solidFill>
                  <a:schemeClr val="tx2"/>
                </a:solidFill>
              </a:rPr>
              <a:t>pratiche</a:t>
            </a:r>
            <a:r>
              <a:rPr lang="en-US" dirty="0">
                <a:solidFill>
                  <a:schemeClr val="tx2"/>
                </a:solidFill>
              </a:rPr>
              <a:t> per la </a:t>
            </a:r>
            <a:r>
              <a:rPr lang="en-US" b="1" dirty="0" err="1">
                <a:solidFill>
                  <a:schemeClr val="tx2"/>
                </a:solidFill>
              </a:rPr>
              <a:t>gestione</a:t>
            </a:r>
            <a:r>
              <a:rPr lang="en-US" b="1" dirty="0">
                <a:solidFill>
                  <a:schemeClr val="tx2"/>
                </a:solidFill>
              </a:rPr>
              <a:t> </a:t>
            </a:r>
            <a:r>
              <a:rPr lang="en-US" b="1" dirty="0" err="1">
                <a:solidFill>
                  <a:schemeClr val="tx2"/>
                </a:solidFill>
              </a:rPr>
              <a:t>ecologica</a:t>
            </a:r>
            <a:r>
              <a:rPr lang="en-US" b="1" dirty="0">
                <a:solidFill>
                  <a:schemeClr val="tx2"/>
                </a:solidFill>
              </a:rPr>
              <a:t> </a:t>
            </a:r>
            <a:r>
              <a:rPr lang="en-US" b="1" dirty="0" err="1">
                <a:solidFill>
                  <a:schemeClr val="tx2"/>
                </a:solidFill>
              </a:rPr>
              <a:t>degli</a:t>
            </a:r>
            <a:r>
              <a:rPr lang="en-US" b="1" dirty="0">
                <a:solidFill>
                  <a:schemeClr val="tx2"/>
                </a:solidFill>
              </a:rPr>
              <a:t> </a:t>
            </a:r>
            <a:r>
              <a:rPr lang="en-US" b="1" dirty="0" err="1">
                <a:solidFill>
                  <a:schemeClr val="tx2"/>
                </a:solidFill>
              </a:rPr>
              <a:t>oratori</a:t>
            </a:r>
            <a:r>
              <a:rPr lang="en-US" b="1" dirty="0">
                <a:solidFill>
                  <a:schemeClr val="tx2"/>
                </a:solidFill>
              </a:rPr>
              <a:t> e </a:t>
            </a:r>
            <a:r>
              <a:rPr lang="en-US" b="1" dirty="0" err="1">
                <a:solidFill>
                  <a:schemeClr val="tx2"/>
                </a:solidFill>
              </a:rPr>
              <a:t>delle</a:t>
            </a:r>
            <a:r>
              <a:rPr lang="en-US" b="1" dirty="0">
                <a:solidFill>
                  <a:schemeClr val="tx2"/>
                </a:solidFill>
              </a:rPr>
              <a:t> </a:t>
            </a:r>
            <a:r>
              <a:rPr lang="en-US" b="1" dirty="0" err="1">
                <a:solidFill>
                  <a:schemeClr val="tx2"/>
                </a:solidFill>
              </a:rPr>
              <a:t>attività</a:t>
            </a:r>
            <a:r>
              <a:rPr lang="en-US" b="1" dirty="0">
                <a:solidFill>
                  <a:schemeClr val="tx2"/>
                </a:solidFill>
              </a:rPr>
              <a:t> </a:t>
            </a:r>
            <a:r>
              <a:rPr lang="en-US" dirty="0" err="1">
                <a:solidFill>
                  <a:schemeClr val="tx2"/>
                </a:solidFill>
              </a:rPr>
              <a:t>che</a:t>
            </a:r>
            <a:r>
              <a:rPr lang="en-US" dirty="0">
                <a:solidFill>
                  <a:schemeClr val="tx2"/>
                </a:solidFill>
              </a:rPr>
              <a:t> </a:t>
            </a:r>
            <a:r>
              <a:rPr lang="en-US" dirty="0" err="1">
                <a:solidFill>
                  <a:schemeClr val="tx2"/>
                </a:solidFill>
              </a:rPr>
              <a:t>vengono</a:t>
            </a:r>
            <a:r>
              <a:rPr lang="en-US" dirty="0">
                <a:solidFill>
                  <a:schemeClr val="tx2"/>
                </a:solidFill>
              </a:rPr>
              <a:t> </a:t>
            </a:r>
            <a:r>
              <a:rPr lang="en-US" dirty="0" err="1">
                <a:solidFill>
                  <a:schemeClr val="tx2"/>
                </a:solidFill>
              </a:rPr>
              <a:t>organizzate</a:t>
            </a:r>
            <a:r>
              <a:rPr lang="en-US" dirty="0">
                <a:solidFill>
                  <a:schemeClr val="tx2"/>
                </a:solidFill>
              </a:rPr>
              <a:t>. </a:t>
            </a:r>
            <a:r>
              <a:rPr lang="en-US" dirty="0" err="1">
                <a:solidFill>
                  <a:schemeClr val="tx2"/>
                </a:solidFill>
              </a:rPr>
              <a:t>Trovate</a:t>
            </a:r>
            <a:r>
              <a:rPr lang="en-US" dirty="0">
                <a:solidFill>
                  <a:schemeClr val="tx2"/>
                </a:solidFill>
              </a:rPr>
              <a:t> </a:t>
            </a:r>
            <a:r>
              <a:rPr lang="en-US" dirty="0" err="1">
                <a:solidFill>
                  <a:schemeClr val="tx2"/>
                </a:solidFill>
              </a:rPr>
              <a:t>alcuni</a:t>
            </a:r>
            <a:r>
              <a:rPr lang="en-US" dirty="0">
                <a:solidFill>
                  <a:schemeClr val="tx2"/>
                </a:solidFill>
              </a:rPr>
              <a:t> </a:t>
            </a:r>
            <a:r>
              <a:rPr lang="en-US" dirty="0" err="1">
                <a:solidFill>
                  <a:schemeClr val="tx2"/>
                </a:solidFill>
              </a:rPr>
              <a:t>stimoli</a:t>
            </a:r>
            <a:r>
              <a:rPr lang="en-US" dirty="0">
                <a:solidFill>
                  <a:schemeClr val="tx2"/>
                </a:solidFill>
              </a:rPr>
              <a:t> e </a:t>
            </a:r>
            <a:r>
              <a:rPr lang="en-US" dirty="0" err="1">
                <a:solidFill>
                  <a:schemeClr val="tx2"/>
                </a:solidFill>
              </a:rPr>
              <a:t>informazioni</a:t>
            </a:r>
            <a:r>
              <a:rPr lang="en-US" dirty="0">
                <a:solidFill>
                  <a:schemeClr val="tx2"/>
                </a:solidFill>
              </a:rPr>
              <a:t> </a:t>
            </a:r>
            <a:r>
              <a:rPr lang="en-US" dirty="0" err="1">
                <a:solidFill>
                  <a:schemeClr val="tx2"/>
                </a:solidFill>
              </a:rPr>
              <a:t>utili</a:t>
            </a:r>
            <a:r>
              <a:rPr lang="en-US" dirty="0">
                <a:solidFill>
                  <a:schemeClr val="tx2"/>
                </a:solidFill>
              </a:rPr>
              <a:t> </a:t>
            </a:r>
            <a:r>
              <a:rPr lang="en-US" dirty="0" err="1">
                <a:solidFill>
                  <a:schemeClr val="tx2"/>
                </a:solidFill>
              </a:rPr>
              <a:t>sia</a:t>
            </a:r>
            <a:r>
              <a:rPr lang="en-US" dirty="0">
                <a:solidFill>
                  <a:schemeClr val="tx2"/>
                </a:solidFill>
              </a:rPr>
              <a:t> </a:t>
            </a:r>
            <a:r>
              <a:rPr lang="en-US" dirty="0" err="1">
                <a:solidFill>
                  <a:schemeClr val="tx2"/>
                </a:solidFill>
              </a:rPr>
              <a:t>sul</a:t>
            </a:r>
            <a:r>
              <a:rPr lang="en-US" dirty="0">
                <a:solidFill>
                  <a:schemeClr val="tx2"/>
                </a:solidFill>
              </a:rPr>
              <a:t> </a:t>
            </a:r>
            <a:r>
              <a:rPr lang="en-US" dirty="0" err="1">
                <a:solidFill>
                  <a:schemeClr val="tx2"/>
                </a:solidFill>
              </a:rPr>
              <a:t>sito</a:t>
            </a:r>
            <a:r>
              <a:rPr lang="en-US" dirty="0">
                <a:solidFill>
                  <a:schemeClr val="tx2"/>
                </a:solidFill>
              </a:rPr>
              <a:t> </a:t>
            </a:r>
            <a:r>
              <a:rPr lang="en-US" dirty="0" err="1">
                <a:solidFill>
                  <a:schemeClr val="tx2"/>
                </a:solidFill>
              </a:rPr>
              <a:t>che</a:t>
            </a:r>
            <a:r>
              <a:rPr lang="en-US" dirty="0">
                <a:solidFill>
                  <a:schemeClr val="tx2"/>
                </a:solidFill>
              </a:rPr>
              <a:t> in </a:t>
            </a:r>
            <a:r>
              <a:rPr lang="en-US" dirty="0" err="1">
                <a:solidFill>
                  <a:schemeClr val="tx2"/>
                </a:solidFill>
              </a:rPr>
              <a:t>ufficio</a:t>
            </a:r>
            <a:r>
              <a:rPr lang="en-US" dirty="0">
                <a:solidFill>
                  <a:schemeClr val="tx2"/>
                </a:solidFill>
              </a:rPr>
              <a:t> da </a:t>
            </a:r>
            <a:r>
              <a:rPr lang="en-US" dirty="0" err="1">
                <a:solidFill>
                  <a:schemeClr val="tx2"/>
                </a:solidFill>
              </a:rPr>
              <a:t>poter</a:t>
            </a:r>
            <a:r>
              <a:rPr lang="en-US" dirty="0">
                <a:solidFill>
                  <a:schemeClr val="tx2"/>
                </a:solidFill>
              </a:rPr>
              <a:t> </a:t>
            </a:r>
            <a:r>
              <a:rPr lang="en-US" dirty="0" err="1">
                <a:solidFill>
                  <a:schemeClr val="tx2"/>
                </a:solidFill>
              </a:rPr>
              <a:t>utilizzare</a:t>
            </a:r>
            <a:r>
              <a:rPr lang="en-US" dirty="0">
                <a:solidFill>
                  <a:schemeClr val="tx2"/>
                </a:solidFill>
              </a:rPr>
              <a:t> per la </a:t>
            </a:r>
            <a:r>
              <a:rPr lang="en-US" dirty="0" err="1">
                <a:solidFill>
                  <a:schemeClr val="tx2"/>
                </a:solidFill>
              </a:rPr>
              <a:t>promozione</a:t>
            </a:r>
            <a:r>
              <a:rPr lang="en-US" dirty="0">
                <a:solidFill>
                  <a:schemeClr val="tx2"/>
                </a:solidFill>
              </a:rPr>
              <a:t> di </a:t>
            </a:r>
            <a:r>
              <a:rPr lang="en-US" dirty="0" err="1">
                <a:solidFill>
                  <a:schemeClr val="tx2"/>
                </a:solidFill>
              </a:rPr>
              <a:t>attività</a:t>
            </a:r>
            <a:r>
              <a:rPr lang="en-US" dirty="0">
                <a:solidFill>
                  <a:schemeClr val="tx2"/>
                </a:solidFill>
              </a:rPr>
              <a:t> </a:t>
            </a:r>
            <a:r>
              <a:rPr lang="en-US" dirty="0" err="1">
                <a:solidFill>
                  <a:schemeClr val="tx2"/>
                </a:solidFill>
              </a:rPr>
              <a:t>rivolte</a:t>
            </a:r>
            <a:r>
              <a:rPr lang="en-US" dirty="0">
                <a:solidFill>
                  <a:schemeClr val="tx2"/>
                </a:solidFill>
              </a:rPr>
              <a:t> </a:t>
            </a:r>
            <a:r>
              <a:rPr lang="en-US" dirty="0" err="1">
                <a:solidFill>
                  <a:schemeClr val="tx2"/>
                </a:solidFill>
              </a:rPr>
              <a:t>alla</a:t>
            </a:r>
            <a:r>
              <a:rPr lang="en-US" dirty="0">
                <a:solidFill>
                  <a:schemeClr val="tx2"/>
                </a:solidFill>
              </a:rPr>
              <a:t> </a:t>
            </a:r>
            <a:r>
              <a:rPr lang="en-US" dirty="0" err="1">
                <a:solidFill>
                  <a:schemeClr val="tx2"/>
                </a:solidFill>
              </a:rPr>
              <a:t>cura</a:t>
            </a:r>
            <a:r>
              <a:rPr lang="en-US" dirty="0">
                <a:solidFill>
                  <a:schemeClr val="tx2"/>
                </a:solidFill>
              </a:rPr>
              <a:t> del </a:t>
            </a:r>
            <a:r>
              <a:rPr lang="en-US" dirty="0" err="1">
                <a:solidFill>
                  <a:schemeClr val="tx2"/>
                </a:solidFill>
              </a:rPr>
              <a:t>creato</a:t>
            </a:r>
            <a:r>
              <a:rPr lang="en-US" dirty="0">
                <a:solidFill>
                  <a:schemeClr val="tx2"/>
                </a:solidFill>
              </a:rPr>
              <a:t> e per la </a:t>
            </a:r>
            <a:r>
              <a:rPr lang="en-US" dirty="0" err="1">
                <a:solidFill>
                  <a:schemeClr val="tx2"/>
                </a:solidFill>
              </a:rPr>
              <a:t>sensibilizzazione</a:t>
            </a:r>
            <a:r>
              <a:rPr lang="en-US" dirty="0">
                <a:solidFill>
                  <a:schemeClr val="tx2"/>
                </a:solidFill>
              </a:rPr>
              <a:t> per </a:t>
            </a:r>
            <a:r>
              <a:rPr lang="en-US" dirty="0" err="1">
                <a:solidFill>
                  <a:schemeClr val="tx2"/>
                </a:solidFill>
              </a:rPr>
              <a:t>questa</a:t>
            </a:r>
            <a:r>
              <a:rPr lang="en-US" dirty="0">
                <a:solidFill>
                  <a:schemeClr val="tx2"/>
                </a:solidFill>
              </a:rPr>
              <a:t> </a:t>
            </a:r>
            <a:r>
              <a:rPr lang="en-US" dirty="0" err="1">
                <a:solidFill>
                  <a:schemeClr val="tx2"/>
                </a:solidFill>
              </a:rPr>
              <a:t>importante</a:t>
            </a:r>
            <a:r>
              <a:rPr lang="en-US" dirty="0">
                <a:solidFill>
                  <a:schemeClr val="tx2"/>
                </a:solidFill>
              </a:rPr>
              <a:t> </a:t>
            </a:r>
            <a:r>
              <a:rPr lang="en-US" dirty="0" err="1">
                <a:solidFill>
                  <a:schemeClr val="tx2"/>
                </a:solidFill>
              </a:rPr>
              <a:t>tematica</a:t>
            </a:r>
            <a:r>
              <a:rPr lang="en-US" dirty="0">
                <a:solidFill>
                  <a:schemeClr val="tx2"/>
                </a:solidFill>
              </a:rPr>
              <a:t>.</a:t>
            </a:r>
            <a:br>
              <a:rPr lang="en-US" dirty="0">
                <a:solidFill>
                  <a:schemeClr val="tx2"/>
                </a:solidFill>
              </a:rPr>
            </a:br>
            <a:br>
              <a:rPr lang="en-US" dirty="0">
                <a:solidFill>
                  <a:schemeClr val="tx2"/>
                </a:solidFill>
              </a:rPr>
            </a:br>
            <a:r>
              <a:rPr lang="en-US" dirty="0">
                <a:solidFill>
                  <a:schemeClr val="tx2"/>
                </a:solidFill>
              </a:rPr>
              <a:t>Dal 2021 </a:t>
            </a:r>
            <a:r>
              <a:rPr lang="en-US" dirty="0" err="1">
                <a:solidFill>
                  <a:schemeClr val="tx2"/>
                </a:solidFill>
              </a:rPr>
              <a:t>siamo</a:t>
            </a:r>
            <a:r>
              <a:rPr lang="en-US" dirty="0">
                <a:solidFill>
                  <a:schemeClr val="tx2"/>
                </a:solidFill>
              </a:rPr>
              <a:t> in </a:t>
            </a:r>
            <a:r>
              <a:rPr lang="en-US" dirty="0" err="1">
                <a:solidFill>
                  <a:schemeClr val="tx2"/>
                </a:solidFill>
              </a:rPr>
              <a:t>collegamento</a:t>
            </a:r>
            <a:r>
              <a:rPr lang="en-US" dirty="0">
                <a:solidFill>
                  <a:schemeClr val="tx2"/>
                </a:solidFill>
              </a:rPr>
              <a:t> con la </a:t>
            </a:r>
            <a:r>
              <a:rPr lang="en-US" dirty="0" err="1">
                <a:solidFill>
                  <a:schemeClr val="tx2"/>
                </a:solidFill>
              </a:rPr>
              <a:t>Comunità</a:t>
            </a:r>
            <a:r>
              <a:rPr lang="en-US" dirty="0">
                <a:solidFill>
                  <a:schemeClr val="tx2"/>
                </a:solidFill>
              </a:rPr>
              <a:t> </a:t>
            </a:r>
            <a:r>
              <a:rPr lang="en-US" dirty="0" err="1">
                <a:solidFill>
                  <a:schemeClr val="tx2"/>
                </a:solidFill>
              </a:rPr>
              <a:t>Laudato</a:t>
            </a:r>
            <a:r>
              <a:rPr lang="en-US" dirty="0">
                <a:solidFill>
                  <a:schemeClr val="tx2"/>
                </a:solidFill>
              </a:rPr>
              <a:t> Si’ di Trento</a:t>
            </a:r>
          </a:p>
        </p:txBody>
      </p:sp>
    </p:spTree>
    <p:extLst>
      <p:ext uri="{BB962C8B-B14F-4D97-AF65-F5344CB8AC3E}">
        <p14:creationId xmlns:p14="http://schemas.microsoft.com/office/powerpoint/2010/main" val="978740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olo 1">
            <a:extLst>
              <a:ext uri="{FF2B5EF4-FFF2-40B4-BE49-F238E27FC236}">
                <a16:creationId xmlns:a16="http://schemas.microsoft.com/office/drawing/2014/main" id="{E1A9AF7D-B010-4236-8D90-0F4B586D0756}"/>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endParaRPr lang="en-US" sz="5400" dirty="0"/>
          </a:p>
        </p:txBody>
      </p:sp>
      <p:sp>
        <p:nvSpPr>
          <p:cNvPr id="6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asellaDiTesto 49">
            <a:extLst>
              <a:ext uri="{FF2B5EF4-FFF2-40B4-BE49-F238E27FC236}">
                <a16:creationId xmlns:a16="http://schemas.microsoft.com/office/drawing/2014/main" id="{A71827ED-F48E-4595-9157-A1B671ABA4F9}"/>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900" dirty="0"/>
          </a:p>
        </p:txBody>
      </p:sp>
      <p:pic>
        <p:nvPicPr>
          <p:cNvPr id="3" name="Immagine 2">
            <a:extLst>
              <a:ext uri="{FF2B5EF4-FFF2-40B4-BE49-F238E27FC236}">
                <a16:creationId xmlns:a16="http://schemas.microsoft.com/office/drawing/2014/main" id="{621A668A-C2D6-4B9F-9CED-E0FA9EB0F22E}"/>
              </a:ext>
            </a:extLst>
          </p:cNvPr>
          <p:cNvPicPr>
            <a:picLocks noChangeAspect="1"/>
          </p:cNvPicPr>
          <p:nvPr/>
        </p:nvPicPr>
        <p:blipFill rotWithShape="1">
          <a:blip r:embed="rId2">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CasellaDiTesto 9">
            <a:extLst>
              <a:ext uri="{FF2B5EF4-FFF2-40B4-BE49-F238E27FC236}">
                <a16:creationId xmlns:a16="http://schemas.microsoft.com/office/drawing/2014/main" id="{F8758FBD-AD8C-4CFB-9729-880116122720}"/>
              </a:ext>
            </a:extLst>
          </p:cNvPr>
          <p:cNvSpPr txBox="1"/>
          <p:nvPr/>
        </p:nvSpPr>
        <p:spPr>
          <a:xfrm>
            <a:off x="572121" y="1960202"/>
            <a:ext cx="3610638" cy="369332"/>
          </a:xfrm>
          <a:prstGeom prst="rect">
            <a:avLst/>
          </a:prstGeom>
          <a:noFill/>
        </p:spPr>
        <p:txBody>
          <a:bodyPr wrap="square">
            <a:spAutoFit/>
          </a:bodyPr>
          <a:lstStyle/>
          <a:p>
            <a:r>
              <a:rPr lang="it-IT" dirty="0">
                <a:hlinkClick r:id="rId3"/>
              </a:rPr>
              <a:t>Clicca qui per la presentazione</a:t>
            </a:r>
            <a:endParaRPr lang="it-IT" dirty="0"/>
          </a:p>
        </p:txBody>
      </p:sp>
      <p:sp>
        <p:nvSpPr>
          <p:cNvPr id="12" name="CasellaDiTesto 11">
            <a:extLst>
              <a:ext uri="{FF2B5EF4-FFF2-40B4-BE49-F238E27FC236}">
                <a16:creationId xmlns:a16="http://schemas.microsoft.com/office/drawing/2014/main" id="{ADE3146A-85DF-4409-BEC3-B412F74B24AB}"/>
              </a:ext>
            </a:extLst>
          </p:cNvPr>
          <p:cNvSpPr txBox="1"/>
          <p:nvPr/>
        </p:nvSpPr>
        <p:spPr>
          <a:xfrm>
            <a:off x="297094" y="3042613"/>
            <a:ext cx="4863098" cy="2262158"/>
          </a:xfrm>
          <a:prstGeom prst="rect">
            <a:avLst/>
          </a:prstGeom>
          <a:noFill/>
        </p:spPr>
        <p:txBody>
          <a:bodyPr wrap="square">
            <a:spAutoFit/>
          </a:bodyPr>
          <a:lstStyle/>
          <a:p>
            <a:pPr>
              <a:lnSpc>
                <a:spcPct val="90000"/>
              </a:lnSpc>
              <a:spcBef>
                <a:spcPct val="0"/>
              </a:spcBef>
              <a:spcAft>
                <a:spcPts val="600"/>
              </a:spcAft>
            </a:pPr>
            <a:r>
              <a:rPr lang="it-IT" sz="2800" dirty="0">
                <a:solidFill>
                  <a:schemeClr val="tx2"/>
                </a:solidFill>
                <a:latin typeface="+mj-lt"/>
                <a:ea typeface="+mj-ea"/>
                <a:cs typeface="+mj-cs"/>
              </a:rPr>
              <a:t>Presentazione idea progetto </a:t>
            </a:r>
          </a:p>
          <a:p>
            <a:pPr>
              <a:lnSpc>
                <a:spcPct val="90000"/>
              </a:lnSpc>
              <a:spcBef>
                <a:spcPct val="0"/>
              </a:spcBef>
              <a:spcAft>
                <a:spcPts val="600"/>
              </a:spcAft>
            </a:pPr>
            <a:r>
              <a:rPr lang="it-IT" sz="2800" dirty="0">
                <a:solidFill>
                  <a:schemeClr val="tx2"/>
                </a:solidFill>
                <a:latin typeface="+mj-lt"/>
                <a:ea typeface="+mj-ea"/>
                <a:cs typeface="+mj-cs"/>
              </a:rPr>
              <a:t>entro il </a:t>
            </a:r>
            <a:r>
              <a:rPr lang="it-IT" sz="2800" b="1" dirty="0">
                <a:solidFill>
                  <a:schemeClr val="tx2"/>
                </a:solidFill>
                <a:latin typeface="+mj-lt"/>
                <a:ea typeface="+mj-ea"/>
                <a:cs typeface="+mj-cs"/>
              </a:rPr>
              <a:t>31 dicembre 2022</a:t>
            </a:r>
            <a:r>
              <a:rPr lang="it-IT" sz="2800" dirty="0">
                <a:solidFill>
                  <a:schemeClr val="tx2"/>
                </a:solidFill>
                <a:latin typeface="+mj-lt"/>
                <a:ea typeface="+mj-ea"/>
                <a:cs typeface="+mj-cs"/>
              </a:rPr>
              <a:t>, </a:t>
            </a:r>
          </a:p>
          <a:p>
            <a:pPr>
              <a:lnSpc>
                <a:spcPct val="90000"/>
              </a:lnSpc>
              <a:spcBef>
                <a:spcPct val="0"/>
              </a:spcBef>
              <a:spcAft>
                <a:spcPts val="600"/>
              </a:spcAft>
            </a:pPr>
            <a:r>
              <a:rPr lang="it-IT" sz="2800" dirty="0">
                <a:solidFill>
                  <a:schemeClr val="tx2"/>
                </a:solidFill>
                <a:latin typeface="+mj-lt"/>
                <a:ea typeface="+mj-ea"/>
                <a:cs typeface="+mj-cs"/>
              </a:rPr>
              <a:t>realizzazione delle attività </a:t>
            </a:r>
          </a:p>
          <a:p>
            <a:pPr>
              <a:lnSpc>
                <a:spcPct val="90000"/>
              </a:lnSpc>
              <a:spcBef>
                <a:spcPct val="0"/>
              </a:spcBef>
              <a:spcAft>
                <a:spcPts val="600"/>
              </a:spcAft>
            </a:pPr>
            <a:r>
              <a:rPr lang="it-IT" sz="2800" dirty="0">
                <a:solidFill>
                  <a:schemeClr val="tx2"/>
                </a:solidFill>
                <a:latin typeface="+mj-lt"/>
                <a:ea typeface="+mj-ea"/>
                <a:cs typeface="+mj-cs"/>
              </a:rPr>
              <a:t>dal 1 ottobre 2022 al 31 marzo 2023.</a:t>
            </a:r>
          </a:p>
        </p:txBody>
      </p:sp>
    </p:spTree>
    <p:extLst>
      <p:ext uri="{BB962C8B-B14F-4D97-AF65-F5344CB8AC3E}">
        <p14:creationId xmlns:p14="http://schemas.microsoft.com/office/powerpoint/2010/main" val="1353731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6FAB3C8-7E44-4E31-A771-D9B1780E6BEB}"/>
              </a:ext>
            </a:extLst>
          </p:cNvPr>
          <p:cNvSpPr>
            <a:spLocks noGrp="1"/>
          </p:cNvSpPr>
          <p:nvPr>
            <p:ph type="title"/>
          </p:nvPr>
        </p:nvSpPr>
        <p:spPr>
          <a:xfrm>
            <a:off x="638882" y="639193"/>
            <a:ext cx="3571810" cy="3573516"/>
          </a:xfrm>
        </p:spPr>
        <p:txBody>
          <a:bodyPr vert="horz" lIns="91440" tIns="45720" rIns="91440" bIns="45720" rtlCol="0" anchor="b">
            <a:normAutofit/>
          </a:bodyPr>
          <a:lstStyle/>
          <a:p>
            <a:pPr algn="l"/>
            <a:r>
              <a:rPr lang="en-US" sz="6600" kern="1200">
                <a:solidFill>
                  <a:schemeClr val="tx1"/>
                </a:solidFill>
                <a:latin typeface="+mj-lt"/>
                <a:ea typeface="+mj-ea"/>
                <a:cs typeface="+mj-cs"/>
              </a:rPr>
              <a:t>CORSO HACCP</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a:extLst>
              <a:ext uri="{FF2B5EF4-FFF2-40B4-BE49-F238E27FC236}">
                <a16:creationId xmlns:a16="http://schemas.microsoft.com/office/drawing/2014/main" id="{3910CF0C-041B-441F-893D-87B3AC2FB15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343"/>
          <a:stretch/>
        </p:blipFill>
        <p:spPr>
          <a:xfrm>
            <a:off x="5827275" y="640080"/>
            <a:ext cx="5127051" cy="5844986"/>
          </a:xfrm>
          <a:prstGeom prst="rect">
            <a:avLst/>
          </a:prstGeom>
        </p:spPr>
      </p:pic>
    </p:spTree>
    <p:extLst>
      <p:ext uri="{BB962C8B-B14F-4D97-AF65-F5344CB8AC3E}">
        <p14:creationId xmlns:p14="http://schemas.microsoft.com/office/powerpoint/2010/main" val="3387515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5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13735D44-AB5F-096B-D986-94E30BC9679E}"/>
              </a:ext>
            </a:extLst>
          </p:cNvPr>
          <p:cNvPicPr>
            <a:picLocks noChangeAspect="1"/>
          </p:cNvPicPr>
          <p:nvPr/>
        </p:nvPicPr>
        <p:blipFill rotWithShape="1">
          <a:blip r:embed="rId2"/>
          <a:srcRect t="9091" r="21863" b="2"/>
          <a:stretch/>
        </p:blipFill>
        <p:spPr>
          <a:xfrm>
            <a:off x="3523488" y="10"/>
            <a:ext cx="8668512" cy="6857990"/>
          </a:xfrm>
          <a:prstGeom prst="rect">
            <a:avLst/>
          </a:prstGeom>
        </p:spPr>
      </p:pic>
      <p:sp>
        <p:nvSpPr>
          <p:cNvPr id="67" name="Rectangle 6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itolo 1">
            <a:extLst>
              <a:ext uri="{FF2B5EF4-FFF2-40B4-BE49-F238E27FC236}">
                <a16:creationId xmlns:a16="http://schemas.microsoft.com/office/drawing/2014/main" id="{E1A9AF7D-B010-4236-8D90-0F4B586D0756}"/>
              </a:ext>
            </a:extLst>
          </p:cNvPr>
          <p:cNvSpPr txBox="1">
            <a:spLocks/>
          </p:cNvSpPr>
          <p:nvPr/>
        </p:nvSpPr>
        <p:spPr>
          <a:xfrm>
            <a:off x="371094" y="1161288"/>
            <a:ext cx="3438144" cy="11247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2800"/>
              <a:t>Calendario 2023</a:t>
            </a:r>
          </a:p>
        </p:txBody>
      </p:sp>
      <p:sp>
        <p:nvSpPr>
          <p:cNvPr id="64" name="Rectangle 6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6" name="Rectangle 6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CasellaDiTesto 49">
            <a:extLst>
              <a:ext uri="{FF2B5EF4-FFF2-40B4-BE49-F238E27FC236}">
                <a16:creationId xmlns:a16="http://schemas.microsoft.com/office/drawing/2014/main" id="{A71827ED-F48E-4595-9157-A1B671ABA4F9}"/>
              </a:ext>
            </a:extLst>
          </p:cNvPr>
          <p:cNvSpPr txBox="1"/>
          <p:nvPr/>
        </p:nvSpPr>
        <p:spPr>
          <a:xfrm>
            <a:off x="371094" y="2718054"/>
            <a:ext cx="3438906" cy="32072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a:t>Anche quest’anno è stato stampato e distribuito il calendario 2023.</a:t>
            </a:r>
          </a:p>
          <a:p>
            <a:pPr indent="-228600">
              <a:lnSpc>
                <a:spcPct val="90000"/>
              </a:lnSpc>
              <a:spcAft>
                <a:spcPts val="600"/>
              </a:spcAft>
              <a:buFont typeface="Arial" panose="020B0604020202020204" pitchFamily="34" charset="0"/>
              <a:buChar char="•"/>
            </a:pPr>
            <a:r>
              <a:rPr lang="en-US" sz="1700"/>
              <a:t>Che ci accompagna di mese in mese con alcuni tweet di Papa Francesco”</a:t>
            </a:r>
            <a:br>
              <a:rPr lang="en-US" sz="1700"/>
            </a:br>
            <a:r>
              <a:rPr lang="en-US" sz="1700"/>
              <a:t> </a:t>
            </a:r>
            <a:br>
              <a:rPr lang="en-US" sz="1700"/>
            </a:br>
            <a:r>
              <a:rPr lang="en-US" sz="1700" b="1"/>
              <a:t>Se volete all’uscita ne trovate ancora!</a:t>
            </a:r>
          </a:p>
        </p:txBody>
      </p:sp>
    </p:spTree>
    <p:extLst>
      <p:ext uri="{BB962C8B-B14F-4D97-AF65-F5344CB8AC3E}">
        <p14:creationId xmlns:p14="http://schemas.microsoft.com/office/powerpoint/2010/main" val="1622861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olo 1">
            <a:extLst>
              <a:ext uri="{FF2B5EF4-FFF2-40B4-BE49-F238E27FC236}">
                <a16:creationId xmlns:a16="http://schemas.microsoft.com/office/drawing/2014/main" id="{E1A9AF7D-B010-4236-8D90-0F4B586D0756}"/>
              </a:ext>
            </a:extLst>
          </p:cNvPr>
          <p:cNvSpPr txBox="1">
            <a:spLocks/>
          </p:cNvSpPr>
          <p:nvPr/>
        </p:nvSpPr>
        <p:spPr>
          <a:xfrm>
            <a:off x="598678" y="231414"/>
            <a:ext cx="4818888" cy="10404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800" kern="1200" dirty="0" err="1">
                <a:solidFill>
                  <a:schemeClr val="tx2"/>
                </a:solidFill>
                <a:latin typeface="+mj-lt"/>
                <a:ea typeface="+mj-ea"/>
                <a:cs typeface="+mj-cs"/>
              </a:rPr>
              <a:t>Comunicazione</a:t>
            </a:r>
            <a:endParaRPr lang="en-US" sz="5400" kern="1200" dirty="0">
              <a:solidFill>
                <a:schemeClr val="tx2"/>
              </a:solidFill>
              <a:latin typeface="+mj-lt"/>
              <a:ea typeface="+mj-ea"/>
              <a:cs typeface="+mj-cs"/>
            </a:endParaRPr>
          </a:p>
        </p:txBody>
      </p:sp>
      <p:pic>
        <p:nvPicPr>
          <p:cNvPr id="48" name="Immagine 47">
            <a:extLst>
              <a:ext uri="{FF2B5EF4-FFF2-40B4-BE49-F238E27FC236}">
                <a16:creationId xmlns:a16="http://schemas.microsoft.com/office/drawing/2014/main" id="{049E7D02-E5A7-4245-8131-8ABEBE3BDBFE}"/>
              </a:ext>
            </a:extLst>
          </p:cNvPr>
          <p:cNvPicPr>
            <a:picLocks noChangeAspect="1"/>
          </p:cNvPicPr>
          <p:nvPr/>
        </p:nvPicPr>
        <p:blipFill rotWithShape="1">
          <a:blip r:embed="rId2"/>
          <a:srcRect l="14749" t="24661" r="15952" b="23293"/>
          <a:stretch/>
        </p:blipFill>
        <p:spPr>
          <a:xfrm>
            <a:off x="8183417" y="969814"/>
            <a:ext cx="3568471" cy="5153892"/>
          </a:xfrm>
          <a:prstGeom prst="rect">
            <a:avLst/>
          </a:prstGeom>
        </p:spPr>
      </p:pic>
      <p:sp>
        <p:nvSpPr>
          <p:cNvPr id="49" name="Segnaposto contenuto 3">
            <a:extLst>
              <a:ext uri="{FF2B5EF4-FFF2-40B4-BE49-F238E27FC236}">
                <a16:creationId xmlns:a16="http://schemas.microsoft.com/office/drawing/2014/main" id="{6B0B88E7-B749-412F-8CF1-2EA9AD406831}"/>
              </a:ext>
            </a:extLst>
          </p:cNvPr>
          <p:cNvSpPr txBox="1">
            <a:spLocks/>
          </p:cNvSpPr>
          <p:nvPr/>
        </p:nvSpPr>
        <p:spPr>
          <a:xfrm>
            <a:off x="3008122" y="4051279"/>
            <a:ext cx="4818888" cy="139243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20000"/>
              </a:lnSpc>
              <a:spcAft>
                <a:spcPts val="600"/>
              </a:spcAft>
            </a:pPr>
            <a:r>
              <a:rPr lang="en-US" sz="2000" dirty="0" err="1">
                <a:solidFill>
                  <a:schemeClr val="tx2"/>
                </a:solidFill>
              </a:rPr>
              <a:t>Valorizzazione</a:t>
            </a:r>
            <a:r>
              <a:rPr lang="en-US" sz="2000" dirty="0">
                <a:solidFill>
                  <a:schemeClr val="tx2"/>
                </a:solidFill>
              </a:rPr>
              <a:t> </a:t>
            </a:r>
            <a:r>
              <a:rPr lang="en-US" sz="2000" dirty="0" err="1">
                <a:solidFill>
                  <a:schemeClr val="tx2"/>
                </a:solidFill>
              </a:rPr>
              <a:t>delle</a:t>
            </a:r>
            <a:r>
              <a:rPr lang="en-US" sz="2000" dirty="0">
                <a:solidFill>
                  <a:schemeClr val="tx2"/>
                </a:solidFill>
              </a:rPr>
              <a:t> </a:t>
            </a:r>
            <a:r>
              <a:rPr lang="en-US" sz="2000" b="1" dirty="0" err="1">
                <a:solidFill>
                  <a:schemeClr val="tx2"/>
                </a:solidFill>
              </a:rPr>
              <a:t>pagine</a:t>
            </a:r>
            <a:r>
              <a:rPr lang="en-US" sz="2000" b="1" dirty="0">
                <a:solidFill>
                  <a:schemeClr val="tx2"/>
                </a:solidFill>
              </a:rPr>
              <a:t> social </a:t>
            </a:r>
            <a:r>
              <a:rPr lang="en-US" sz="2000" dirty="0">
                <a:solidFill>
                  <a:schemeClr val="tx2"/>
                </a:solidFill>
              </a:rPr>
              <a:t>(Instagram e Facebook) e del </a:t>
            </a:r>
            <a:r>
              <a:rPr lang="en-US" sz="2000" b="1" dirty="0" err="1">
                <a:solidFill>
                  <a:schemeClr val="tx2"/>
                </a:solidFill>
              </a:rPr>
              <a:t>Canale</a:t>
            </a:r>
            <a:r>
              <a:rPr lang="en-US" sz="2000" b="1" dirty="0">
                <a:solidFill>
                  <a:schemeClr val="tx2"/>
                </a:solidFill>
              </a:rPr>
              <a:t> Telegram </a:t>
            </a:r>
            <a:r>
              <a:rPr lang="en-US" sz="2000" u="sng" dirty="0">
                <a:solidFill>
                  <a:schemeClr val="tx2"/>
                </a:solidFill>
              </a:rPr>
              <a:t>(t.me/</a:t>
            </a:r>
            <a:r>
              <a:rPr lang="en-US" sz="2000" u="sng" dirty="0" err="1">
                <a:solidFill>
                  <a:schemeClr val="tx2"/>
                </a:solidFill>
              </a:rPr>
              <a:t>noitrento</a:t>
            </a:r>
            <a:r>
              <a:rPr lang="en-US" sz="2000" u="sng" dirty="0">
                <a:solidFill>
                  <a:schemeClr val="tx2"/>
                </a:solidFill>
              </a:rPr>
              <a:t>)</a:t>
            </a:r>
          </a:p>
        </p:txBody>
      </p:sp>
      <p:sp>
        <p:nvSpPr>
          <p:cNvPr id="50" name="CasellaDiTesto 49">
            <a:extLst>
              <a:ext uri="{FF2B5EF4-FFF2-40B4-BE49-F238E27FC236}">
                <a16:creationId xmlns:a16="http://schemas.microsoft.com/office/drawing/2014/main" id="{A71827ED-F48E-4595-9157-A1B671ABA4F9}"/>
              </a:ext>
            </a:extLst>
          </p:cNvPr>
          <p:cNvSpPr txBox="1"/>
          <p:nvPr/>
        </p:nvSpPr>
        <p:spPr>
          <a:xfrm>
            <a:off x="598678" y="1749254"/>
            <a:ext cx="6097384" cy="1173847"/>
          </a:xfrm>
          <a:prstGeom prst="rect">
            <a:avLst/>
          </a:prstGeom>
          <a:noFill/>
        </p:spPr>
        <p:txBody>
          <a:bodyPr wrap="square">
            <a:spAutoFit/>
          </a:bodyPr>
          <a:lstStyle/>
          <a:p>
            <a:pPr>
              <a:lnSpc>
                <a:spcPct val="120000"/>
              </a:lnSpc>
              <a:spcAft>
                <a:spcPts val="600"/>
              </a:spcAft>
            </a:pPr>
            <a:r>
              <a:rPr lang="en-US" sz="2000" b="1" dirty="0" err="1">
                <a:solidFill>
                  <a:schemeClr val="tx2"/>
                </a:solidFill>
              </a:rPr>
              <a:t>Taggaci</a:t>
            </a:r>
            <a:r>
              <a:rPr lang="en-US" sz="2000" b="1" dirty="0">
                <a:solidFill>
                  <a:schemeClr val="tx2"/>
                </a:solidFill>
              </a:rPr>
              <a:t>! </a:t>
            </a:r>
            <a:r>
              <a:rPr lang="en-US" sz="2000" dirty="0">
                <a:solidFill>
                  <a:schemeClr val="tx2"/>
                </a:solidFill>
              </a:rPr>
              <a:t>Come fare?? È molto semplice: </a:t>
            </a:r>
            <a:br>
              <a:rPr lang="en-US" sz="2000" dirty="0">
                <a:solidFill>
                  <a:schemeClr val="tx2"/>
                </a:solidFill>
              </a:rPr>
            </a:br>
            <a:r>
              <a:rPr lang="en-US" sz="2000" dirty="0" err="1">
                <a:solidFill>
                  <a:schemeClr val="tx2"/>
                </a:solidFill>
              </a:rPr>
              <a:t>metti</a:t>
            </a:r>
            <a:r>
              <a:rPr lang="en-US" sz="2000" dirty="0">
                <a:solidFill>
                  <a:schemeClr val="tx2"/>
                </a:solidFill>
              </a:rPr>
              <a:t> </a:t>
            </a:r>
            <a:r>
              <a:rPr lang="en-US" sz="2000" b="1" dirty="0">
                <a:solidFill>
                  <a:schemeClr val="tx2"/>
                </a:solidFill>
              </a:rPr>
              <a:t>@noitrento </a:t>
            </a:r>
            <a:r>
              <a:rPr lang="en-US" sz="2000" dirty="0">
                <a:solidFill>
                  <a:schemeClr val="tx2"/>
                </a:solidFill>
              </a:rPr>
              <a:t>in </a:t>
            </a:r>
            <a:r>
              <a:rPr lang="en-US" sz="2000" dirty="0" err="1">
                <a:solidFill>
                  <a:schemeClr val="tx2"/>
                </a:solidFill>
              </a:rPr>
              <a:t>ogni</a:t>
            </a:r>
            <a:r>
              <a:rPr lang="en-US" sz="2000" dirty="0">
                <a:solidFill>
                  <a:schemeClr val="tx2"/>
                </a:solidFill>
              </a:rPr>
              <a:t> post </a:t>
            </a:r>
            <a:r>
              <a:rPr lang="en-US" sz="2000" dirty="0" err="1">
                <a:solidFill>
                  <a:schemeClr val="tx2"/>
                </a:solidFill>
              </a:rPr>
              <a:t>che</a:t>
            </a:r>
            <a:r>
              <a:rPr lang="en-US" sz="2000" dirty="0">
                <a:solidFill>
                  <a:schemeClr val="tx2"/>
                </a:solidFill>
              </a:rPr>
              <a:t> fate e </a:t>
            </a:r>
            <a:br>
              <a:rPr lang="en-US" sz="2000" dirty="0">
                <a:solidFill>
                  <a:schemeClr val="tx2"/>
                </a:solidFill>
              </a:rPr>
            </a:br>
            <a:r>
              <a:rPr lang="en-US" sz="2000" dirty="0">
                <a:solidFill>
                  <a:schemeClr val="tx2"/>
                </a:solidFill>
              </a:rPr>
              <a:t>noi lo </a:t>
            </a:r>
            <a:r>
              <a:rPr lang="en-US" sz="2000" dirty="0" err="1">
                <a:solidFill>
                  <a:schemeClr val="tx2"/>
                </a:solidFill>
              </a:rPr>
              <a:t>condivideremo</a:t>
            </a:r>
            <a:r>
              <a:rPr lang="en-US" sz="2000" dirty="0">
                <a:solidFill>
                  <a:schemeClr val="tx2"/>
                </a:solidFill>
              </a:rPr>
              <a:t> molto </a:t>
            </a:r>
            <a:r>
              <a:rPr lang="en-US" sz="2000" dirty="0" err="1">
                <a:solidFill>
                  <a:schemeClr val="tx2"/>
                </a:solidFill>
              </a:rPr>
              <a:t>volentieri</a:t>
            </a:r>
            <a:r>
              <a:rPr lang="en-US" sz="2000" dirty="0">
                <a:solidFill>
                  <a:schemeClr val="tx2"/>
                </a:solidFill>
              </a:rPr>
              <a:t>!</a:t>
            </a:r>
          </a:p>
        </p:txBody>
      </p:sp>
      <p:pic>
        <p:nvPicPr>
          <p:cNvPr id="6" name="Picture 10" descr="noi_innovazione">
            <a:extLst>
              <a:ext uri="{FF2B5EF4-FFF2-40B4-BE49-F238E27FC236}">
                <a16:creationId xmlns:a16="http://schemas.microsoft.com/office/drawing/2014/main" id="{CA480596-527B-4743-A0A3-6BC5046EA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678" y="4494133"/>
            <a:ext cx="1899157" cy="1899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67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uppo 13">
            <a:extLst>
              <a:ext uri="{FF2B5EF4-FFF2-40B4-BE49-F238E27FC236}">
                <a16:creationId xmlns:a16="http://schemas.microsoft.com/office/drawing/2014/main" id="{FE6C3248-E3E7-4FE6-98D3-4E912F97498F}"/>
              </a:ext>
            </a:extLst>
          </p:cNvPr>
          <p:cNvGrpSpPr/>
          <p:nvPr/>
        </p:nvGrpSpPr>
        <p:grpSpPr>
          <a:xfrm>
            <a:off x="3239719" y="1914004"/>
            <a:ext cx="8640000" cy="4320000"/>
            <a:chOff x="3137870" y="571364"/>
            <a:chExt cx="8640000" cy="4320000"/>
          </a:xfrm>
        </p:grpSpPr>
        <p:pic>
          <p:nvPicPr>
            <p:cNvPr id="4" name="Immagine 3">
              <a:extLst>
                <a:ext uri="{FF2B5EF4-FFF2-40B4-BE49-F238E27FC236}">
                  <a16:creationId xmlns:a16="http://schemas.microsoft.com/office/drawing/2014/main" id="{ED344D44-9270-4562-AC7E-7CE3B9BA4F1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17870" y="571364"/>
              <a:ext cx="2160000" cy="2160000"/>
            </a:xfrm>
            <a:prstGeom prst="rect">
              <a:avLst/>
            </a:prstGeom>
          </p:spPr>
        </p:pic>
        <p:pic>
          <p:nvPicPr>
            <p:cNvPr id="5" name="Immagine 4">
              <a:extLst>
                <a:ext uri="{FF2B5EF4-FFF2-40B4-BE49-F238E27FC236}">
                  <a16:creationId xmlns:a16="http://schemas.microsoft.com/office/drawing/2014/main" id="{FEDC9055-25FF-4340-ABD0-E4C1A5832F6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40355" y="2731364"/>
              <a:ext cx="2160000" cy="2160000"/>
            </a:xfrm>
            <a:prstGeom prst="rect">
              <a:avLst/>
            </a:prstGeom>
          </p:spPr>
        </p:pic>
        <p:pic>
          <p:nvPicPr>
            <p:cNvPr id="6" name="Immagine 5">
              <a:extLst>
                <a:ext uri="{FF2B5EF4-FFF2-40B4-BE49-F238E27FC236}">
                  <a16:creationId xmlns:a16="http://schemas.microsoft.com/office/drawing/2014/main" id="{F08AB543-672E-4EA6-9D16-B229710EF74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57870" y="571364"/>
              <a:ext cx="2160000" cy="2160000"/>
            </a:xfrm>
            <a:prstGeom prst="rect">
              <a:avLst/>
            </a:prstGeom>
          </p:spPr>
        </p:pic>
        <p:pic>
          <p:nvPicPr>
            <p:cNvPr id="7" name="Immagine 6">
              <a:extLst>
                <a:ext uri="{FF2B5EF4-FFF2-40B4-BE49-F238E27FC236}">
                  <a16:creationId xmlns:a16="http://schemas.microsoft.com/office/drawing/2014/main" id="{F4FB7E68-D63F-4034-97AD-695CCF9709D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617870" y="2731364"/>
              <a:ext cx="2160000" cy="2160000"/>
            </a:xfrm>
            <a:prstGeom prst="rect">
              <a:avLst/>
            </a:prstGeom>
          </p:spPr>
        </p:pic>
        <p:pic>
          <p:nvPicPr>
            <p:cNvPr id="8" name="Immagine 7">
              <a:extLst>
                <a:ext uri="{FF2B5EF4-FFF2-40B4-BE49-F238E27FC236}">
                  <a16:creationId xmlns:a16="http://schemas.microsoft.com/office/drawing/2014/main" id="{413C04BD-1A96-4917-BC8A-E3A0E32AE30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37870" y="2690262"/>
              <a:ext cx="2160000" cy="2160000"/>
            </a:xfrm>
            <a:prstGeom prst="rect">
              <a:avLst/>
            </a:prstGeom>
          </p:spPr>
        </p:pic>
        <p:pic>
          <p:nvPicPr>
            <p:cNvPr id="9" name="Immagine 8">
              <a:extLst>
                <a:ext uri="{FF2B5EF4-FFF2-40B4-BE49-F238E27FC236}">
                  <a16:creationId xmlns:a16="http://schemas.microsoft.com/office/drawing/2014/main" id="{5871D756-8554-4B0A-8FEE-5900FF65949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297870" y="2731364"/>
              <a:ext cx="2160000" cy="2160000"/>
            </a:xfrm>
            <a:prstGeom prst="rect">
              <a:avLst/>
            </a:prstGeom>
          </p:spPr>
        </p:pic>
        <p:pic>
          <p:nvPicPr>
            <p:cNvPr id="10" name="Immagine 9">
              <a:extLst>
                <a:ext uri="{FF2B5EF4-FFF2-40B4-BE49-F238E27FC236}">
                  <a16:creationId xmlns:a16="http://schemas.microsoft.com/office/drawing/2014/main" id="{9F2873E8-7C9A-4828-8E65-C35CC9EB8B0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297870" y="571364"/>
              <a:ext cx="2160000" cy="2160000"/>
            </a:xfrm>
            <a:prstGeom prst="rect">
              <a:avLst/>
            </a:prstGeom>
          </p:spPr>
        </p:pic>
      </p:grpSp>
      <p:pic>
        <p:nvPicPr>
          <p:cNvPr id="11" name="Immagine 10">
            <a:extLst>
              <a:ext uri="{FF2B5EF4-FFF2-40B4-BE49-F238E27FC236}">
                <a16:creationId xmlns:a16="http://schemas.microsoft.com/office/drawing/2014/main" id="{D1379415-3B99-4C5D-A615-ACCC7BE68C29}"/>
              </a:ext>
            </a:extLst>
          </p:cNvPr>
          <p:cNvPicPr>
            <a:picLocks noChangeAspect="1"/>
          </p:cNvPicPr>
          <p:nvPr/>
        </p:nvPicPr>
        <p:blipFill>
          <a:blip r:embed="rId9"/>
          <a:stretch>
            <a:fillRect/>
          </a:stretch>
        </p:blipFill>
        <p:spPr>
          <a:xfrm rot="21182508">
            <a:off x="548691" y="1275831"/>
            <a:ext cx="4205205" cy="2595400"/>
          </a:xfrm>
          <a:prstGeom prst="rect">
            <a:avLst/>
          </a:prstGeom>
        </p:spPr>
      </p:pic>
      <p:sp>
        <p:nvSpPr>
          <p:cNvPr id="15" name="Titolo 1">
            <a:extLst>
              <a:ext uri="{FF2B5EF4-FFF2-40B4-BE49-F238E27FC236}">
                <a16:creationId xmlns:a16="http://schemas.microsoft.com/office/drawing/2014/main" id="{F0BC7589-8934-424C-8B04-81A90EFFDE1F}"/>
              </a:ext>
            </a:extLst>
          </p:cNvPr>
          <p:cNvSpPr>
            <a:spLocks noGrp="1"/>
          </p:cNvSpPr>
          <p:nvPr>
            <p:ph type="title"/>
          </p:nvPr>
        </p:nvSpPr>
        <p:spPr>
          <a:xfrm>
            <a:off x="4821382" y="365125"/>
            <a:ext cx="6532418" cy="1325563"/>
          </a:xfrm>
        </p:spPr>
        <p:txBody>
          <a:bodyPr/>
          <a:lstStyle/>
          <a:p>
            <a:pPr algn="r"/>
            <a:r>
              <a:rPr lang="it-IT" dirty="0">
                <a:solidFill>
                  <a:schemeClr val="tx2"/>
                </a:solidFill>
              </a:rPr>
              <a:t>Collegati con Noi!</a:t>
            </a:r>
          </a:p>
        </p:txBody>
      </p:sp>
    </p:spTree>
    <p:extLst>
      <p:ext uri="{BB962C8B-B14F-4D97-AF65-F5344CB8AC3E}">
        <p14:creationId xmlns:p14="http://schemas.microsoft.com/office/powerpoint/2010/main" val="1088417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543700" y="3317009"/>
            <a:ext cx="3768917" cy="678964"/>
          </a:xfrm>
        </p:spPr>
        <p:txBody>
          <a:bodyPr>
            <a:normAutofit fontScale="90000"/>
          </a:bodyPr>
          <a:lstStyle/>
          <a:p>
            <a:pPr algn="l"/>
            <a:r>
              <a:rPr lang="it-IT" sz="4400" dirty="0">
                <a:solidFill>
                  <a:schemeClr val="tx2"/>
                </a:solidFill>
              </a:rPr>
              <a:t>Canto</a:t>
            </a:r>
          </a:p>
        </p:txBody>
      </p:sp>
      <p:pic>
        <p:nvPicPr>
          <p:cNvPr id="10244" name="Picture 4" descr="obiettivo_3">
            <a:extLst>
              <a:ext uri="{FF2B5EF4-FFF2-40B4-BE49-F238E27FC236}">
                <a16:creationId xmlns:a16="http://schemas.microsoft.com/office/drawing/2014/main" id="{268C069E-51E8-451A-B589-981376288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0790" y="0"/>
            <a:ext cx="1321724" cy="1321724"/>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A06C425-8BED-445B-941F-770EAA167322}"/>
              </a:ext>
            </a:extLst>
          </p:cNvPr>
          <p:cNvSpPr txBox="1"/>
          <p:nvPr/>
        </p:nvSpPr>
        <p:spPr>
          <a:xfrm>
            <a:off x="6660449" y="2091032"/>
            <a:ext cx="4987851" cy="2451953"/>
          </a:xfrm>
          <a:prstGeom prst="rect">
            <a:avLst/>
          </a:prstGeom>
          <a:noFill/>
        </p:spPr>
        <p:txBody>
          <a:bodyPr wrap="square">
            <a:spAutoFit/>
          </a:bodyPr>
          <a:lstStyle/>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Lascia che il mondo vada per la sua strada</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Lascia che l'uomo ritorni alla sua casa</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Lascia che la gente accumuli la sua fortuna</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Ma tu, tu vieni e seguimi</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Tu vieni e seguimi</a:t>
            </a:r>
          </a:p>
          <a:p>
            <a:pPr algn="r">
              <a:spcAft>
                <a:spcPts val="800"/>
              </a:spcAft>
            </a:pPr>
            <a:endParaRPr lang="it-IT" sz="2000" dirty="0">
              <a:solidFill>
                <a:schemeClr val="tx2"/>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2830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804672" y="4883875"/>
            <a:ext cx="10592174" cy="1233310"/>
          </a:xfrm>
        </p:spPr>
        <p:txBody>
          <a:bodyPr anchor="t">
            <a:normAutofit/>
          </a:bodyPr>
          <a:lstStyle/>
          <a:p>
            <a:r>
              <a:rPr lang="it-IT" sz="6600" dirty="0">
                <a:solidFill>
                  <a:schemeClr val="tx2"/>
                </a:solidFill>
              </a:rPr>
              <a:t>Grazie!</a:t>
            </a:r>
          </a:p>
        </p:txBody>
      </p:sp>
      <p:pic>
        <p:nvPicPr>
          <p:cNvPr id="7" name="Picture 3" descr="C:\Users\Stefania.Vichi\Desktop\bg_1.png">
            <a:extLst>
              <a:ext uri="{FF2B5EF4-FFF2-40B4-BE49-F238E27FC236}">
                <a16:creationId xmlns:a16="http://schemas.microsoft.com/office/drawing/2014/main" id="{9E10D91A-4E51-4C3B-A5F7-9BA0C0CC78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25" r="9575" b="-1"/>
          <a:stretch/>
        </p:blipFill>
        <p:spPr bwMode="auto">
          <a:xfrm>
            <a:off x="-1" y="10"/>
            <a:ext cx="12192001" cy="42014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 name="Group 109">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11" name="Freeform: Shape 110">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469153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543700" y="3317009"/>
            <a:ext cx="3768917" cy="678964"/>
          </a:xfrm>
        </p:spPr>
        <p:txBody>
          <a:bodyPr>
            <a:normAutofit fontScale="90000"/>
          </a:bodyPr>
          <a:lstStyle/>
          <a:p>
            <a:pPr algn="l"/>
            <a:r>
              <a:rPr lang="it-IT" sz="4400" dirty="0">
                <a:solidFill>
                  <a:schemeClr val="tx2"/>
                </a:solidFill>
              </a:rPr>
              <a:t>Canto</a:t>
            </a:r>
          </a:p>
        </p:txBody>
      </p:sp>
      <p:pic>
        <p:nvPicPr>
          <p:cNvPr id="10244" name="Picture 4" descr="obiettivo_3">
            <a:extLst>
              <a:ext uri="{FF2B5EF4-FFF2-40B4-BE49-F238E27FC236}">
                <a16:creationId xmlns:a16="http://schemas.microsoft.com/office/drawing/2014/main" id="{268C069E-51E8-451A-B589-981376288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0790" y="0"/>
            <a:ext cx="1321724" cy="1321724"/>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A06C425-8BED-445B-941F-770EAA167322}"/>
              </a:ext>
            </a:extLst>
          </p:cNvPr>
          <p:cNvSpPr txBox="1"/>
          <p:nvPr/>
        </p:nvSpPr>
        <p:spPr>
          <a:xfrm>
            <a:off x="6538622" y="1078443"/>
            <a:ext cx="4856802" cy="6555641"/>
          </a:xfrm>
          <a:prstGeom prst="rect">
            <a:avLst/>
          </a:prstGeom>
          <a:noFill/>
        </p:spPr>
        <p:txBody>
          <a:bodyPr wrap="square">
            <a:spAutoFit/>
          </a:bodyPr>
          <a:lstStyle/>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RIT: E sarai luce per gli uomini</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E sarai sale della terra</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E nel mondo deserto aprirai una strada nuova</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E sarai luce per gli uomini</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E sarai sale della terra</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E nel mondo deserto aprirai una strada nuova</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E per questa strada, va', va'</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E non voltarti indietro, va’.</a:t>
            </a:r>
          </a:p>
          <a:p>
            <a:pPr algn="r">
              <a:spcAft>
                <a:spcPts val="800"/>
              </a:spcAft>
            </a:pPr>
            <a:endParaRPr lang="it-IT" sz="2000" dirty="0">
              <a:solidFill>
                <a:schemeClr val="tx2"/>
              </a:solidFill>
              <a:effectLst/>
              <a:latin typeface="+mj-lt"/>
              <a:ea typeface="Calibri" panose="020F0502020204030204" pitchFamily="34" charset="0"/>
              <a:cs typeface="Times New Roman" panose="02020603050405020304" pitchFamily="18" charset="0"/>
            </a:endParaRP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Lascia che la barca in mare spieghi la vela</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Lascia che trovi affetto chi segue il cuore</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Lascia che dall'albero cadano i frutti maturi</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Ma tu, tu vieni e seguimi</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Tu vieni e seguimi</a:t>
            </a:r>
          </a:p>
          <a:p>
            <a:pPr algn="r">
              <a:spcAft>
                <a:spcPts val="800"/>
              </a:spcAft>
            </a:pPr>
            <a:endParaRPr lang="it-IT" sz="2000" dirty="0">
              <a:solidFill>
                <a:schemeClr val="tx2"/>
              </a:solidFill>
              <a:effectLst/>
              <a:latin typeface="+mj-lt"/>
              <a:ea typeface="Calibri" panose="020F0502020204030204" pitchFamily="34" charset="0"/>
              <a:cs typeface="Times New Roman" panose="02020603050405020304" pitchFamily="18" charset="0"/>
            </a:endParaRPr>
          </a:p>
          <a:p>
            <a:pPr algn="r">
              <a:spcAft>
                <a:spcPts val="800"/>
              </a:spcAft>
            </a:pPr>
            <a:endParaRPr lang="it-IT" sz="2000" dirty="0">
              <a:solidFill>
                <a:schemeClr val="tx2"/>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9970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543700" y="3317009"/>
            <a:ext cx="3768917" cy="678964"/>
          </a:xfrm>
        </p:spPr>
        <p:txBody>
          <a:bodyPr>
            <a:normAutofit fontScale="90000"/>
          </a:bodyPr>
          <a:lstStyle/>
          <a:p>
            <a:pPr algn="l"/>
            <a:r>
              <a:rPr lang="it-IT" sz="4400" dirty="0">
                <a:solidFill>
                  <a:schemeClr val="tx2"/>
                </a:solidFill>
              </a:rPr>
              <a:t>Preghiera</a:t>
            </a:r>
          </a:p>
        </p:txBody>
      </p:sp>
      <p:pic>
        <p:nvPicPr>
          <p:cNvPr id="10244" name="Picture 4" descr="obiettivo_3">
            <a:extLst>
              <a:ext uri="{FF2B5EF4-FFF2-40B4-BE49-F238E27FC236}">
                <a16:creationId xmlns:a16="http://schemas.microsoft.com/office/drawing/2014/main" id="{268C069E-51E8-451A-B589-981376288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0790" y="0"/>
            <a:ext cx="1321724" cy="1321724"/>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A06C425-8BED-445B-941F-770EAA167322}"/>
              </a:ext>
            </a:extLst>
          </p:cNvPr>
          <p:cNvSpPr txBox="1"/>
          <p:nvPr/>
        </p:nvSpPr>
        <p:spPr>
          <a:xfrm>
            <a:off x="4312617" y="1563500"/>
            <a:ext cx="7082807" cy="4113399"/>
          </a:xfrm>
          <a:prstGeom prst="rect">
            <a:avLst/>
          </a:prstGeom>
          <a:noFill/>
        </p:spPr>
        <p:txBody>
          <a:bodyPr wrap="square">
            <a:spAutoFit/>
          </a:bodyPr>
          <a:lstStyle/>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“Il primo servizio che si deve al prossimo è quello di ascoltarlo. </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Come l’amore di Dio incomincia con l’ascoltare la sua Parola, così l’inizio dell’amore per il fratello sta nell’imparare ad ascoltarlo. </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E’ per amore che Dio non solo ci dà la sua Parola, ma ci porge pure il suo orecchio. Altrettanto è opera di Dio se siamo capaci di ascoltare il fratello.</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 I cristiani, e specialmente i predicatori, credono spesso di dover sempre “offrire” qualcosa all’altro, quando si trovano con lui; </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e lo ritengono come loro unico compito.</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Dimenticando che ascoltare può essere un servizio ben più grande che parlare.   </a:t>
            </a:r>
          </a:p>
        </p:txBody>
      </p:sp>
    </p:spTree>
    <p:extLst>
      <p:ext uri="{BB962C8B-B14F-4D97-AF65-F5344CB8AC3E}">
        <p14:creationId xmlns:p14="http://schemas.microsoft.com/office/powerpoint/2010/main" val="39056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543700" y="3317009"/>
            <a:ext cx="3768917" cy="678964"/>
          </a:xfrm>
        </p:spPr>
        <p:txBody>
          <a:bodyPr>
            <a:normAutofit fontScale="90000"/>
          </a:bodyPr>
          <a:lstStyle/>
          <a:p>
            <a:pPr algn="l"/>
            <a:r>
              <a:rPr lang="it-IT" sz="4400" dirty="0">
                <a:solidFill>
                  <a:schemeClr val="tx2"/>
                </a:solidFill>
              </a:rPr>
              <a:t>Preghiera</a:t>
            </a:r>
          </a:p>
        </p:txBody>
      </p:sp>
      <p:pic>
        <p:nvPicPr>
          <p:cNvPr id="10244" name="Picture 4" descr="obiettivo_3">
            <a:extLst>
              <a:ext uri="{FF2B5EF4-FFF2-40B4-BE49-F238E27FC236}">
                <a16:creationId xmlns:a16="http://schemas.microsoft.com/office/drawing/2014/main" id="{268C069E-51E8-451A-B589-981376288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0790" y="0"/>
            <a:ext cx="1321724" cy="1321724"/>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0E449BDD-5D6B-496F-929E-A0D42B8F47E2}"/>
              </a:ext>
            </a:extLst>
          </p:cNvPr>
          <p:cNvSpPr txBox="1"/>
          <p:nvPr/>
        </p:nvSpPr>
        <p:spPr>
          <a:xfrm>
            <a:off x="4711700" y="1814961"/>
            <a:ext cx="6743160" cy="5016758"/>
          </a:xfrm>
          <a:prstGeom prst="rect">
            <a:avLst/>
          </a:prstGeom>
          <a:noFill/>
        </p:spPr>
        <p:txBody>
          <a:bodyPr wrap="square">
            <a:spAutoFit/>
          </a:bodyPr>
          <a:lstStyle/>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Molti uomini cercano un orecchio che sia pronto ad ascoltarli, ma non lo trovano tra i cristiani perché questi parlano pure lì dove dovrebbero ascoltare…. </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Chi non sa ascoltare a lungo e con pazienza parlerà senza toccare veramente l’altro ed infine non se ne accorgerà nemmeno più. </a:t>
            </a: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Chi crede che il suo tempo è troppo prezioso per essere perso ad ascoltare il prossimo, non avrà mai veramente tempo per Dio e per il fratello, ma sempre e solo per se stesso, per le sue proprie parole e per i suoi progetti.”</a:t>
            </a:r>
          </a:p>
          <a:p>
            <a:pPr algn="r">
              <a:spcAft>
                <a:spcPts val="800"/>
              </a:spcAft>
            </a:pPr>
            <a:endParaRPr lang="it-IT" sz="2000" dirty="0">
              <a:solidFill>
                <a:schemeClr val="tx2"/>
              </a:solidFill>
              <a:effectLst/>
              <a:latin typeface="+mj-lt"/>
              <a:ea typeface="Calibri" panose="020F0502020204030204" pitchFamily="34" charset="0"/>
              <a:cs typeface="Times New Roman" panose="02020603050405020304" pitchFamily="18" charset="0"/>
            </a:endParaRP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Dietrich Bonhoeffer 1938</a:t>
            </a:r>
          </a:p>
          <a:p>
            <a:pPr algn="r">
              <a:spcAft>
                <a:spcPts val="800"/>
              </a:spcAft>
            </a:pPr>
            <a:endParaRPr lang="it-IT" sz="2000" dirty="0">
              <a:solidFill>
                <a:schemeClr val="tx2"/>
              </a:solidFill>
              <a:effectLst/>
              <a:latin typeface="+mj-lt"/>
              <a:ea typeface="Calibri" panose="020F0502020204030204" pitchFamily="34" charset="0"/>
              <a:cs typeface="Times New Roman" panose="02020603050405020304" pitchFamily="18" charset="0"/>
            </a:endParaRPr>
          </a:p>
          <a:p>
            <a:pPr algn="r">
              <a:spcAft>
                <a:spcPts val="800"/>
              </a:spcAft>
            </a:pPr>
            <a:endParaRPr lang="it-IT" sz="2000" dirty="0">
              <a:solidFill>
                <a:schemeClr val="tx2"/>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2858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44" name="Picture 4" descr="obiettivo_3">
            <a:extLst>
              <a:ext uri="{FF2B5EF4-FFF2-40B4-BE49-F238E27FC236}">
                <a16:creationId xmlns:a16="http://schemas.microsoft.com/office/drawing/2014/main" id="{268C069E-51E8-451A-B589-981376288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808" y="2571413"/>
            <a:ext cx="1715174" cy="1715174"/>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517120AE-6D47-475B-AE87-090A1B934427}"/>
              </a:ext>
            </a:extLst>
          </p:cNvPr>
          <p:cNvSpPr txBox="1"/>
          <p:nvPr/>
        </p:nvSpPr>
        <p:spPr>
          <a:xfrm>
            <a:off x="4815281" y="664140"/>
            <a:ext cx="6872646" cy="5529719"/>
          </a:xfrm>
          <a:prstGeom prst="rect">
            <a:avLst/>
          </a:prstGeom>
          <a:noFill/>
        </p:spPr>
        <p:txBody>
          <a:bodyPr wrap="square">
            <a:spAutoFit/>
          </a:bodyPr>
          <a:lstStyle/>
          <a:p>
            <a:pPr algn="r">
              <a:spcAft>
                <a:spcPts val="800"/>
              </a:spcAft>
            </a:pPr>
            <a:r>
              <a:rPr lang="it-IT" sz="2000" b="1" dirty="0">
                <a:solidFill>
                  <a:schemeClr val="tx2"/>
                </a:solidFill>
                <a:effectLst/>
                <a:latin typeface="+mj-lt"/>
                <a:ea typeface="Calibri" panose="020F0502020204030204" pitchFamily="34" charset="0"/>
                <a:cs typeface="Times New Roman" panose="02020603050405020304" pitchFamily="18" charset="0"/>
              </a:rPr>
              <a:t>Dal Vangelo secondo Matteo (19,16-22)</a:t>
            </a:r>
            <a:endParaRPr lang="it-IT" sz="2000" dirty="0">
              <a:solidFill>
                <a:schemeClr val="tx2"/>
              </a:solidFill>
              <a:effectLst/>
              <a:latin typeface="+mj-lt"/>
              <a:ea typeface="Calibri" panose="020F0502020204030204" pitchFamily="34" charset="0"/>
              <a:cs typeface="Times New Roman" panose="02020603050405020304" pitchFamily="18" charset="0"/>
            </a:endParaRP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 </a:t>
            </a:r>
          </a:p>
          <a:p>
            <a:pPr algn="r"/>
            <a:r>
              <a:rPr lang="it-IT" sz="2000" dirty="0">
                <a:solidFill>
                  <a:schemeClr val="tx2"/>
                </a:solidFill>
                <a:effectLst/>
                <a:latin typeface="+mj-lt"/>
                <a:ea typeface="Calibri" panose="020F0502020204030204" pitchFamily="34" charset="0"/>
                <a:cs typeface="Times New Roman" panose="02020603050405020304" pitchFamily="18" charset="0"/>
              </a:rPr>
              <a:t>Ed ecco, un tale si avvicinò e gli disse: «Maestro, che cosa devo fare di buono per avere la vita eterna?». Gli rispose: «Perché mi interroghi su ciò che è buono? Buono è uno solo. Se vuoi entrare nella vita, osserva i comandamenti». </a:t>
            </a:r>
          </a:p>
          <a:p>
            <a:pPr algn="r"/>
            <a:r>
              <a:rPr lang="it-IT" sz="2000" dirty="0">
                <a:solidFill>
                  <a:schemeClr val="tx2"/>
                </a:solidFill>
                <a:effectLst/>
                <a:latin typeface="+mj-lt"/>
                <a:ea typeface="Calibri" panose="020F0502020204030204" pitchFamily="34" charset="0"/>
                <a:cs typeface="Times New Roman" panose="02020603050405020304" pitchFamily="18" charset="0"/>
              </a:rPr>
              <a:t>Gli chiese: «Quali?». </a:t>
            </a:r>
          </a:p>
          <a:p>
            <a:pPr algn="r"/>
            <a:r>
              <a:rPr lang="it-IT" sz="2000" dirty="0">
                <a:solidFill>
                  <a:schemeClr val="tx2"/>
                </a:solidFill>
                <a:effectLst/>
                <a:latin typeface="+mj-lt"/>
                <a:ea typeface="Calibri" panose="020F0502020204030204" pitchFamily="34" charset="0"/>
                <a:cs typeface="Times New Roman" panose="02020603050405020304" pitchFamily="18" charset="0"/>
              </a:rPr>
              <a:t>Gesù rispose: «Non ucciderai, non commetterai adulterio, non ruberai, non testimonierai il falso, onora il padre e la madre e amerai il prossimo tuo come te stesso». </a:t>
            </a:r>
          </a:p>
          <a:p>
            <a:pPr algn="r"/>
            <a:r>
              <a:rPr lang="it-IT" sz="2000" dirty="0">
                <a:solidFill>
                  <a:schemeClr val="tx2"/>
                </a:solidFill>
                <a:effectLst/>
                <a:latin typeface="+mj-lt"/>
                <a:ea typeface="Calibri" panose="020F0502020204030204" pitchFamily="34" charset="0"/>
                <a:cs typeface="Times New Roman" panose="02020603050405020304" pitchFamily="18" charset="0"/>
              </a:rPr>
              <a:t>Il giovane gli disse: «Tutte queste cose le ho osservate; che altro mi manca?». </a:t>
            </a:r>
          </a:p>
          <a:p>
            <a:pPr algn="r"/>
            <a:r>
              <a:rPr lang="it-IT" sz="2000" dirty="0">
                <a:solidFill>
                  <a:schemeClr val="tx2"/>
                </a:solidFill>
                <a:effectLst/>
                <a:latin typeface="+mj-lt"/>
                <a:ea typeface="Calibri" panose="020F0502020204030204" pitchFamily="34" charset="0"/>
                <a:cs typeface="Times New Roman" panose="02020603050405020304" pitchFamily="18" charset="0"/>
              </a:rPr>
              <a:t>Gli disse Gesù: «Se vuoi essere perfetto, va', vendi quello che possiedi, dallo ai poveri e avrai un tesoro nel cielo; e vieni! Seguimi!». </a:t>
            </a:r>
          </a:p>
          <a:p>
            <a:pPr algn="r"/>
            <a:r>
              <a:rPr lang="it-IT" sz="2000" dirty="0">
                <a:solidFill>
                  <a:schemeClr val="tx2"/>
                </a:solidFill>
                <a:effectLst/>
                <a:latin typeface="+mj-lt"/>
                <a:ea typeface="Calibri" panose="020F0502020204030204" pitchFamily="34" charset="0"/>
                <a:cs typeface="Times New Roman" panose="02020603050405020304" pitchFamily="18" charset="0"/>
              </a:rPr>
              <a:t>Udita questa parola, il giovane se ne andò, triste; possedeva infatti molte ricchezze.</a:t>
            </a:r>
          </a:p>
        </p:txBody>
      </p:sp>
    </p:spTree>
    <p:extLst>
      <p:ext uri="{BB962C8B-B14F-4D97-AF65-F5344CB8AC3E}">
        <p14:creationId xmlns:p14="http://schemas.microsoft.com/office/powerpoint/2010/main" val="3908341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asellaDiTesto 5">
            <a:extLst>
              <a:ext uri="{FF2B5EF4-FFF2-40B4-BE49-F238E27FC236}">
                <a16:creationId xmlns:a16="http://schemas.microsoft.com/office/drawing/2014/main" id="{517120AE-6D47-475B-AE87-090A1B934427}"/>
              </a:ext>
            </a:extLst>
          </p:cNvPr>
          <p:cNvSpPr txBox="1"/>
          <p:nvPr/>
        </p:nvSpPr>
        <p:spPr>
          <a:xfrm>
            <a:off x="7758672" y="947956"/>
            <a:ext cx="1435661" cy="400110"/>
          </a:xfrm>
          <a:prstGeom prst="rect">
            <a:avLst/>
          </a:prstGeom>
          <a:noFill/>
        </p:spPr>
        <p:txBody>
          <a:bodyPr wrap="square">
            <a:spAutoFit/>
          </a:bodyPr>
          <a:lstStyle/>
          <a:p>
            <a:pPr algn="ct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 </a:t>
            </a:r>
          </a:p>
        </p:txBody>
      </p:sp>
      <p:pic>
        <p:nvPicPr>
          <p:cNvPr id="8" name="Picture 4" descr="obiettivo_3">
            <a:extLst>
              <a:ext uri="{FF2B5EF4-FFF2-40B4-BE49-F238E27FC236}">
                <a16:creationId xmlns:a16="http://schemas.microsoft.com/office/drawing/2014/main" id="{D119175E-092E-446D-A8AD-4CD1D6692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0790" y="0"/>
            <a:ext cx="1321724" cy="1321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166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C:\Users\Stefania.Vichi\Desktop\bg_1.png">
            <a:extLst>
              <a:ext uri="{FF2B5EF4-FFF2-40B4-BE49-F238E27FC236}">
                <a16:creationId xmlns:a16="http://schemas.microsoft.com/office/drawing/2014/main" id="{9E10D91A-4E51-4C3B-A5F7-9BA0C0CC78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25" r="9575" b="-1"/>
          <a:stretch/>
        </p:blipFill>
        <p:spPr bwMode="auto">
          <a:xfrm>
            <a:off x="-1" y="10"/>
            <a:ext cx="12192001" cy="42014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 name="Group 109">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11" name="Freeform: Shape 110">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799913" y="4253428"/>
            <a:ext cx="10592174" cy="1484158"/>
          </a:xfrm>
        </p:spPr>
        <p:txBody>
          <a:bodyPr anchor="t">
            <a:normAutofit fontScale="90000"/>
          </a:bodyPr>
          <a:lstStyle/>
          <a:p>
            <a:pPr>
              <a:lnSpc>
                <a:spcPct val="100000"/>
              </a:lnSpc>
            </a:pPr>
            <a:r>
              <a:rPr lang="it-IT" sz="5400" dirty="0">
                <a:solidFill>
                  <a:schemeClr val="tx2"/>
                </a:solidFill>
              </a:rPr>
              <a:t>Assemblea </a:t>
            </a:r>
            <a:br>
              <a:rPr lang="it-IT" sz="5400" dirty="0">
                <a:solidFill>
                  <a:schemeClr val="tx2"/>
                </a:solidFill>
              </a:rPr>
            </a:br>
            <a:r>
              <a:rPr lang="it-IT" sz="5400" dirty="0">
                <a:solidFill>
                  <a:schemeClr val="tx2"/>
                </a:solidFill>
              </a:rPr>
              <a:t>Noi Trento APS</a:t>
            </a:r>
          </a:p>
        </p:txBody>
      </p:sp>
      <p:sp>
        <p:nvSpPr>
          <p:cNvPr id="10" name="Sottotitolo 2">
            <a:extLst>
              <a:ext uri="{FF2B5EF4-FFF2-40B4-BE49-F238E27FC236}">
                <a16:creationId xmlns:a16="http://schemas.microsoft.com/office/drawing/2014/main" id="{230D0FD9-B482-4771-8D53-4FBBD475CD44}"/>
              </a:ext>
            </a:extLst>
          </p:cNvPr>
          <p:cNvSpPr>
            <a:spLocks noGrp="1"/>
          </p:cNvSpPr>
          <p:nvPr>
            <p:ph type="subTitle" idx="1"/>
          </p:nvPr>
        </p:nvSpPr>
        <p:spPr>
          <a:xfrm>
            <a:off x="5042316" y="5714452"/>
            <a:ext cx="2104318" cy="436139"/>
          </a:xfrm>
        </p:spPr>
        <p:txBody>
          <a:bodyPr>
            <a:normAutofit fontScale="85000" lnSpcReduction="10000"/>
          </a:bodyPr>
          <a:lstStyle/>
          <a:p>
            <a:pPr algn="l"/>
            <a:r>
              <a:rPr lang="it-IT" dirty="0">
                <a:solidFill>
                  <a:schemeClr val="tx2">
                    <a:lumMod val="60000"/>
                    <a:lumOff val="40000"/>
                  </a:schemeClr>
                </a:solidFill>
              </a:rPr>
              <a:t>4 dicembre 2022</a:t>
            </a:r>
          </a:p>
        </p:txBody>
      </p:sp>
    </p:spTree>
    <p:extLst>
      <p:ext uri="{BB962C8B-B14F-4D97-AF65-F5344CB8AC3E}">
        <p14:creationId xmlns:p14="http://schemas.microsoft.com/office/powerpoint/2010/main" val="1980550119"/>
      </p:ext>
    </p:extLst>
  </p:cSld>
  <p:clrMapOvr>
    <a:masterClrMapping/>
  </p:clrMapOvr>
</p:sld>
</file>

<file path=ppt/theme/theme1.xml><?xml version="1.0" encoding="utf-8"?>
<a:theme xmlns:a="http://schemas.openxmlformats.org/drawingml/2006/main" name="Tema di Office">
  <a:themeElements>
    <a:clrScheme name="Bl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1158</TotalTime>
  <Words>1174</Words>
  <Application>Microsoft Office PowerPoint</Application>
  <PresentationFormat>Widescreen</PresentationFormat>
  <Paragraphs>108</Paragraphs>
  <Slides>30</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30</vt:i4>
      </vt:variant>
    </vt:vector>
  </HeadingPairs>
  <TitlesOfParts>
    <vt:vector size="35" baseType="lpstr">
      <vt:lpstr>Arial</vt:lpstr>
      <vt:lpstr>Calibri</vt:lpstr>
      <vt:lpstr>Dax-Regular</vt:lpstr>
      <vt:lpstr>Tw Cen MT</vt:lpstr>
      <vt:lpstr>Tema di Office</vt:lpstr>
      <vt:lpstr>Assemblea  Noi Trento APS</vt:lpstr>
      <vt:lpstr>Preghiera</vt:lpstr>
      <vt:lpstr>Canto</vt:lpstr>
      <vt:lpstr>Canto</vt:lpstr>
      <vt:lpstr>Preghiera</vt:lpstr>
      <vt:lpstr>Preghiera</vt:lpstr>
      <vt:lpstr>Presentazione standard di PowerPoint</vt:lpstr>
      <vt:lpstr>Presentazione standard di PowerPoint</vt:lpstr>
      <vt:lpstr>Assemblea  Noi Trento APS</vt:lpstr>
      <vt:lpstr>GIOVANI, FEDE E CHIESA </vt:lpstr>
      <vt:lpstr>DISTANZA </vt:lpstr>
      <vt:lpstr>DIO </vt:lpstr>
      <vt:lpstr>ASCOLTO </vt:lpstr>
      <vt:lpstr>CHIESA </vt:lpstr>
      <vt:lpstr>Lavori di gruppo</vt:lpstr>
      <vt:lpstr>Aggiornamenti dalla segreteria</vt:lpstr>
      <vt:lpstr>Presentazione standard di PowerPoint</vt:lpstr>
      <vt:lpstr>Presentazione standard di PowerPoint</vt:lpstr>
      <vt:lpstr>TESSERAMENTO 2023</vt:lpstr>
      <vt:lpstr>Noi APP</vt:lpstr>
      <vt:lpstr>Incontro con i direttivi</vt:lpstr>
      <vt:lpstr>Sussidio</vt:lpstr>
      <vt:lpstr> </vt:lpstr>
      <vt:lpstr>Presentazione standard di PowerPoint</vt:lpstr>
      <vt:lpstr>Presentazione standard di PowerPoint</vt:lpstr>
      <vt:lpstr>CORSO HACCP</vt:lpstr>
      <vt:lpstr>Presentazione standard di PowerPoint</vt:lpstr>
      <vt:lpstr>Presentazione standard di PowerPoint</vt:lpstr>
      <vt:lpstr>Collegati con Noi!</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Noi Oratori Pergine APS</dc:title>
  <dc:creator>Mattia Diffini</dc:creator>
  <cp:lastModifiedBy>Elisa Andreoli</cp:lastModifiedBy>
  <cp:revision>158</cp:revision>
  <cp:lastPrinted>2022-12-02T11:08:04Z</cp:lastPrinted>
  <dcterms:created xsi:type="dcterms:W3CDTF">2020-10-26T19:19:47Z</dcterms:created>
  <dcterms:modified xsi:type="dcterms:W3CDTF">2022-12-02T11:24:28Z</dcterms:modified>
</cp:coreProperties>
</file>